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sldIdLst>
    <p:sldId id="257" r:id="rId5"/>
    <p:sldId id="261" r:id="rId6"/>
    <p:sldId id="272" r:id="rId7"/>
    <p:sldId id="266" r:id="rId8"/>
    <p:sldId id="275" r:id="rId9"/>
    <p:sldId id="279" r:id="rId10"/>
    <p:sldId id="276" r:id="rId11"/>
    <p:sldId id="277" r:id="rId12"/>
    <p:sldId id="278" r:id="rId13"/>
    <p:sldId id="284" r:id="rId14"/>
    <p:sldId id="285" r:id="rId15"/>
    <p:sldId id="280" r:id="rId16"/>
    <p:sldId id="281" r:id="rId17"/>
    <p:sldId id="282" r:id="rId18"/>
    <p:sldId id="283"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D5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28"/>
  </p:normalViewPr>
  <p:slideViewPr>
    <p:cSldViewPr snapToGrid="0" snapToObjects="1">
      <p:cViewPr varScale="1">
        <p:scale>
          <a:sx n="83" d="100"/>
          <a:sy n="83" d="100"/>
        </p:scale>
        <p:origin x="45" y="5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Лист1!$B$1</c:f>
              <c:strCache>
                <c:ptCount val="1"/>
                <c:pt idx="0">
                  <c:v>Row</c:v>
                </c:pt>
              </c:strCache>
            </c:strRef>
          </c:tx>
          <c:spPr>
            <a:solidFill>
              <a:schemeClr val="bg2"/>
            </a:solidFill>
            <a:ln>
              <a:noFill/>
            </a:ln>
            <a:effectLst/>
          </c:spPr>
          <c:invertIfNegative val="0"/>
          <c:cat>
            <c:strRef>
              <c:f>Лист1!$A$2:$A$5</c:f>
              <c:strCache>
                <c:ptCount val="4"/>
                <c:pt idx="0">
                  <c:v>Winter </c:v>
                </c:pt>
                <c:pt idx="1">
                  <c:v>Spring</c:v>
                </c:pt>
                <c:pt idx="2">
                  <c:v>Summer</c:v>
                </c:pt>
                <c:pt idx="3">
                  <c:v>Fall</c:v>
                </c:pt>
              </c:strCache>
            </c:strRef>
          </c:cat>
          <c:val>
            <c:numRef>
              <c:f>Лист1!$B$2:$B$5</c:f>
              <c:numCache>
                <c:formatCode>General</c:formatCode>
                <c:ptCount val="4"/>
                <c:pt idx="0">
                  <c:v>25000</c:v>
                </c:pt>
                <c:pt idx="1">
                  <c:v>10000</c:v>
                </c:pt>
                <c:pt idx="2">
                  <c:v>15000</c:v>
                </c:pt>
                <c:pt idx="3">
                  <c:v>20000</c:v>
                </c:pt>
              </c:numCache>
            </c:numRef>
          </c:val>
          <c:extLst>
            <c:ext xmlns:c16="http://schemas.microsoft.com/office/drawing/2014/chart" uri="{C3380CC4-5D6E-409C-BE32-E72D297353CC}">
              <c16:uniqueId val="{00000000-DB4E-864C-8309-B65135E81279}"/>
            </c:ext>
          </c:extLst>
        </c:ser>
        <c:dLbls>
          <c:showLegendKey val="0"/>
          <c:showVal val="0"/>
          <c:showCatName val="0"/>
          <c:showSerName val="0"/>
          <c:showPercent val="0"/>
          <c:showBubbleSize val="0"/>
        </c:dLbls>
        <c:gapWidth val="150"/>
        <c:overlap val="100"/>
        <c:axId val="1691023839"/>
        <c:axId val="1690329023"/>
      </c:barChart>
      <c:catAx>
        <c:axId val="169102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0329023"/>
        <c:crosses val="autoZero"/>
        <c:auto val="1"/>
        <c:lblAlgn val="ctr"/>
        <c:lblOffset val="100"/>
        <c:noMultiLvlLbl val="0"/>
      </c:catAx>
      <c:valAx>
        <c:axId val="1690329023"/>
        <c:scaling>
          <c:orientation val="minMax"/>
        </c:scaling>
        <c:delete val="1"/>
        <c:axPos val="l"/>
        <c:majorGridlines>
          <c:spPr>
            <a:ln w="9525" cap="flat" cmpd="sng" algn="ctr">
              <a:solidFill>
                <a:schemeClr val="tx1">
                  <a:lumMod val="85000"/>
                </a:schemeClr>
              </a:solidFill>
              <a:round/>
            </a:ln>
            <a:effectLst/>
          </c:spPr>
        </c:majorGridlines>
        <c:numFmt formatCode="General" sourceLinked="0"/>
        <c:majorTickMark val="none"/>
        <c:minorTickMark val="none"/>
        <c:tickLblPos val="nextTo"/>
        <c:crossAx val="1691023839"/>
        <c:crosses val="autoZero"/>
        <c:crossBetween val="between"/>
      </c:valAx>
      <c:spPr>
        <a:solidFill>
          <a:schemeClr val="tx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D7D34C7-9466-4514-BF51-7396C17436B5}">
      <dgm:prSet/>
      <dgm:spPr/>
      <dgm:t>
        <a:bodyPr/>
        <a:lstStyle/>
        <a:p>
          <a:pPr>
            <a:lnSpc>
              <a:spcPct val="100000"/>
            </a:lnSpc>
          </a:pPr>
          <a:r>
            <a:rPr lang="en-US" dirty="0"/>
            <a:t>Allow readers the ability to follow me on my journey as a hunter</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Provide recipes for wild game and vegetation</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41CDB9B8-E81E-41E7-AE89-8F6EDFC88D92}">
      <dgm:prSet/>
      <dgm:spPr/>
      <dgm:t>
        <a:bodyPr/>
        <a:lstStyle/>
        <a:p>
          <a:pPr>
            <a:lnSpc>
              <a:spcPct val="100000"/>
            </a:lnSpc>
          </a:pPr>
          <a:r>
            <a:rPr lang="en-US" dirty="0"/>
            <a:t>Promote environmental control, and wellness</a:t>
          </a:r>
        </a:p>
      </dgm:t>
    </dgm:pt>
    <dgm:pt modelId="{BA791450-8D1E-4A6F-B71D-2984D9E245C4}" type="sibTrans" cxnId="{21EB7847-13AE-4881-9090-909F31360F4E}">
      <dgm:prSet/>
      <dgm:spPr/>
      <dgm:t>
        <a:bodyPr/>
        <a:lstStyle/>
        <a:p>
          <a:endParaRPr lang="en-US"/>
        </a:p>
      </dgm:t>
    </dgm:pt>
    <dgm:pt modelId="{5D2FF527-BA77-40BE-9414-16FAE46386BB}" type="parTrans" cxnId="{21EB7847-13AE-4881-9090-909F31360F4E}">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pen hand with plant"/>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ot"/>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able setting"/>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437"/>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Promote environmental control, and wellness</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Allow readers the ability to follow me on my journey as a hunter</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Provide recipes for wild game and vegetation</a:t>
          </a:r>
        </a:p>
      </dsp:txBody>
      <dsp:txXfrm>
        <a:off x="1181573" y="2557955"/>
        <a:ext cx="4995202" cy="1023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4/4/2019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4/4/2019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4/4/2019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4/4/2019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4/4/2019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4/4/2019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4/4/2019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4/4/2019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4/4/2019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photoeverywhere.co.uk/west/winterholiday/slides/mountains_snow2000_jpg_orig.htm" TargetMode="External"/><Relationship Id="rId2" Type="http://schemas.openxmlformats.org/officeDocument/2006/relationships/image" Target="../media/image18.jpg"/><Relationship Id="rId1" Type="http://schemas.openxmlformats.org/officeDocument/2006/relationships/slideLayout" Target="../slideLayouts/slideLayout8.xml"/><Relationship Id="rId5" Type="http://schemas.openxmlformats.org/officeDocument/2006/relationships/hyperlink" Target="http://arts.umich.edu/seen/2015/01/21/review-radio-campfire-at-literati-bookstore/" TargetMode="Externa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commons.wikimedia.org/wiki/File:A_bull_moose_animal_mammal.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File:Red-orange_root_vegetable_02.jpg" TargetMode="External"/><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File:Autumn-country-barn_-_Virginia_-_ForestWander.jpg" TargetMode="External"/><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684342"/>
            <a:ext cx="8361229" cy="2202338"/>
          </a:xfrm>
        </p:spPr>
        <p:txBody>
          <a:bodyPr>
            <a:normAutofit/>
          </a:bodyPr>
          <a:lstStyle/>
          <a:p>
            <a:r>
              <a:rPr lang="en-US" dirty="0">
                <a:solidFill>
                  <a:schemeClr val="bg2"/>
                </a:solidFill>
              </a:rPr>
              <a:t>Feast</a:t>
            </a:r>
            <a:br>
              <a:rPr lang="en-US" dirty="0">
                <a:solidFill>
                  <a:schemeClr val="bg2"/>
                </a:solidFill>
              </a:rPr>
            </a:br>
            <a:r>
              <a:rPr lang="en-US" dirty="0">
                <a:solidFill>
                  <a:schemeClr val="bg2"/>
                </a:solidFill>
              </a:rPr>
              <a:t>on beast</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A Walk In My Tracks:</a:t>
            </a:r>
          </a:p>
          <a:p>
            <a:r>
              <a:rPr lang="en-US" dirty="0">
                <a:solidFill>
                  <a:schemeClr val="bg2"/>
                </a:solidFill>
              </a:rPr>
              <a:t>My journey as a hunter, and a culinary enthusiast</a:t>
            </a:r>
          </a:p>
          <a:p>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8F80-A691-4B21-AFB7-A56C3E1FAC6D}"/>
              </a:ext>
            </a:extLst>
          </p:cNvPr>
          <p:cNvSpPr>
            <a:spLocks noGrp="1"/>
          </p:cNvSpPr>
          <p:nvPr>
            <p:ph type="title"/>
          </p:nvPr>
        </p:nvSpPr>
        <p:spPr>
          <a:xfrm>
            <a:off x="1371600" y="685800"/>
            <a:ext cx="9601200" cy="797943"/>
          </a:xfrm>
        </p:spPr>
        <p:txBody>
          <a:bodyPr/>
          <a:lstStyle/>
          <a:p>
            <a:r>
              <a:rPr lang="en-US" dirty="0"/>
              <a:t>Physical Database Script</a:t>
            </a:r>
          </a:p>
        </p:txBody>
      </p:sp>
      <p:sp>
        <p:nvSpPr>
          <p:cNvPr id="3" name="Content Placeholder 2">
            <a:extLst>
              <a:ext uri="{FF2B5EF4-FFF2-40B4-BE49-F238E27FC236}">
                <a16:creationId xmlns:a16="http://schemas.microsoft.com/office/drawing/2014/main" id="{33E0A033-D846-4EE9-B810-E7DD359C2A8B}"/>
              </a:ext>
            </a:extLst>
          </p:cNvPr>
          <p:cNvSpPr>
            <a:spLocks noGrp="1"/>
          </p:cNvSpPr>
          <p:nvPr>
            <p:ph sz="half" idx="1"/>
          </p:nvPr>
        </p:nvSpPr>
        <p:spPr/>
        <p:txBody>
          <a:bodyPr/>
          <a:lstStyle/>
          <a:p>
            <a:r>
              <a:rPr lang="en-US" dirty="0"/>
              <a:t>Pic 1</a:t>
            </a:r>
          </a:p>
        </p:txBody>
      </p:sp>
      <p:sp>
        <p:nvSpPr>
          <p:cNvPr id="4" name="Content Placeholder 3">
            <a:extLst>
              <a:ext uri="{FF2B5EF4-FFF2-40B4-BE49-F238E27FC236}">
                <a16:creationId xmlns:a16="http://schemas.microsoft.com/office/drawing/2014/main" id="{A407EECC-1337-4EF1-82A6-4BEA9AEF8ED1}"/>
              </a:ext>
            </a:extLst>
          </p:cNvPr>
          <p:cNvSpPr>
            <a:spLocks noGrp="1"/>
          </p:cNvSpPr>
          <p:nvPr>
            <p:ph sz="half" idx="2"/>
          </p:nvPr>
        </p:nvSpPr>
        <p:spPr/>
        <p:txBody>
          <a:bodyPr/>
          <a:lstStyle/>
          <a:p>
            <a:r>
              <a:rPr lang="en-US" dirty="0"/>
              <a:t>Pic 2</a:t>
            </a:r>
          </a:p>
        </p:txBody>
      </p:sp>
      <p:pic>
        <p:nvPicPr>
          <p:cNvPr id="5" name="Picture 4">
            <a:extLst>
              <a:ext uri="{FF2B5EF4-FFF2-40B4-BE49-F238E27FC236}">
                <a16:creationId xmlns:a16="http://schemas.microsoft.com/office/drawing/2014/main" id="{5F0124A2-8D8E-4405-8732-73A11F84798A}"/>
              </a:ext>
            </a:extLst>
          </p:cNvPr>
          <p:cNvPicPr>
            <a:picLocks noChangeAspect="1"/>
          </p:cNvPicPr>
          <p:nvPr/>
        </p:nvPicPr>
        <p:blipFill>
          <a:blip r:embed="rId2"/>
          <a:stretch>
            <a:fillRect/>
          </a:stretch>
        </p:blipFill>
        <p:spPr>
          <a:xfrm>
            <a:off x="1061093" y="1567850"/>
            <a:ext cx="5911773" cy="5017698"/>
          </a:xfrm>
          <a:prstGeom prst="rect">
            <a:avLst/>
          </a:prstGeom>
        </p:spPr>
      </p:pic>
      <p:pic>
        <p:nvPicPr>
          <p:cNvPr id="6" name="Picture 5">
            <a:extLst>
              <a:ext uri="{FF2B5EF4-FFF2-40B4-BE49-F238E27FC236}">
                <a16:creationId xmlns:a16="http://schemas.microsoft.com/office/drawing/2014/main" id="{9A416B8E-5C33-4171-B851-8B2BBC748511}"/>
              </a:ext>
            </a:extLst>
          </p:cNvPr>
          <p:cNvPicPr>
            <a:picLocks noChangeAspect="1"/>
          </p:cNvPicPr>
          <p:nvPr/>
        </p:nvPicPr>
        <p:blipFill>
          <a:blip r:embed="rId3"/>
          <a:stretch>
            <a:fillRect/>
          </a:stretch>
        </p:blipFill>
        <p:spPr>
          <a:xfrm>
            <a:off x="5964988" y="1569911"/>
            <a:ext cx="5911773" cy="5015637"/>
          </a:xfrm>
          <a:prstGeom prst="rect">
            <a:avLst/>
          </a:prstGeom>
        </p:spPr>
      </p:pic>
    </p:spTree>
    <p:extLst>
      <p:ext uri="{BB962C8B-B14F-4D97-AF65-F5344CB8AC3E}">
        <p14:creationId xmlns:p14="http://schemas.microsoft.com/office/powerpoint/2010/main" val="1111718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CDD1-5768-48FB-94C6-43788896CC56}"/>
              </a:ext>
            </a:extLst>
          </p:cNvPr>
          <p:cNvSpPr>
            <a:spLocks noGrp="1"/>
          </p:cNvSpPr>
          <p:nvPr>
            <p:ph type="title"/>
          </p:nvPr>
        </p:nvSpPr>
        <p:spPr>
          <a:xfrm>
            <a:off x="1371600" y="685800"/>
            <a:ext cx="4281577" cy="654170"/>
          </a:xfrm>
        </p:spPr>
        <p:txBody>
          <a:bodyPr>
            <a:normAutofit fontScale="90000"/>
          </a:bodyPr>
          <a:lstStyle/>
          <a:p>
            <a:r>
              <a:rPr lang="en-US" dirty="0"/>
              <a:t>Data Model Class</a:t>
            </a:r>
          </a:p>
        </p:txBody>
      </p:sp>
      <p:pic>
        <p:nvPicPr>
          <p:cNvPr id="9" name="Picture 8">
            <a:extLst>
              <a:ext uri="{FF2B5EF4-FFF2-40B4-BE49-F238E27FC236}">
                <a16:creationId xmlns:a16="http://schemas.microsoft.com/office/drawing/2014/main" id="{69418DE6-E666-478B-BA62-EE8EECBC7496}"/>
              </a:ext>
            </a:extLst>
          </p:cNvPr>
          <p:cNvPicPr>
            <a:picLocks noChangeAspect="1"/>
          </p:cNvPicPr>
          <p:nvPr/>
        </p:nvPicPr>
        <p:blipFill>
          <a:blip r:embed="rId2"/>
          <a:stretch>
            <a:fillRect/>
          </a:stretch>
        </p:blipFill>
        <p:spPr>
          <a:xfrm>
            <a:off x="2070729" y="1339970"/>
            <a:ext cx="8476500" cy="5347663"/>
          </a:xfrm>
          <a:prstGeom prst="rect">
            <a:avLst/>
          </a:prstGeom>
        </p:spPr>
      </p:pic>
    </p:spTree>
    <p:extLst>
      <p:ext uri="{BB962C8B-B14F-4D97-AF65-F5344CB8AC3E}">
        <p14:creationId xmlns:p14="http://schemas.microsoft.com/office/powerpoint/2010/main" val="2684374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A981-44F7-4EE6-A538-FA40933525A4}"/>
              </a:ext>
            </a:extLst>
          </p:cNvPr>
          <p:cNvSpPr>
            <a:spLocks noGrp="1"/>
          </p:cNvSpPr>
          <p:nvPr>
            <p:ph type="title"/>
          </p:nvPr>
        </p:nvSpPr>
        <p:spPr>
          <a:xfrm>
            <a:off x="661359" y="1301360"/>
            <a:ext cx="9716638" cy="2852737"/>
          </a:xfrm>
        </p:spPr>
        <p:txBody>
          <a:bodyPr/>
          <a:lstStyle/>
          <a:p>
            <a:r>
              <a:rPr lang="en-US" dirty="0"/>
              <a:t>User Story &amp; Use Case</a:t>
            </a:r>
          </a:p>
        </p:txBody>
      </p:sp>
    </p:spTree>
    <p:extLst>
      <p:ext uri="{BB962C8B-B14F-4D97-AF65-F5344CB8AC3E}">
        <p14:creationId xmlns:p14="http://schemas.microsoft.com/office/powerpoint/2010/main" val="77284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17DC468-BF01-4A54-9D90-B459ED1D908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0" y="0"/>
            <a:ext cx="5302370" cy="3908821"/>
          </a:xfrm>
        </p:spPr>
      </p:pic>
      <p:sp>
        <p:nvSpPr>
          <p:cNvPr id="2" name="Title 1">
            <a:extLst>
              <a:ext uri="{FF2B5EF4-FFF2-40B4-BE49-F238E27FC236}">
                <a16:creationId xmlns:a16="http://schemas.microsoft.com/office/drawing/2014/main" id="{03019B63-8F65-4E46-BD7E-C4056DF02C1B}"/>
              </a:ext>
            </a:extLst>
          </p:cNvPr>
          <p:cNvSpPr>
            <a:spLocks noGrp="1"/>
          </p:cNvSpPr>
          <p:nvPr>
            <p:ph type="title"/>
          </p:nvPr>
        </p:nvSpPr>
        <p:spPr>
          <a:xfrm>
            <a:off x="2121379" y="432758"/>
            <a:ext cx="2947071" cy="774940"/>
          </a:xfrm>
        </p:spPr>
        <p:txBody>
          <a:bodyPr/>
          <a:lstStyle/>
          <a:p>
            <a:r>
              <a:rPr lang="en-US" dirty="0">
                <a:solidFill>
                  <a:schemeClr val="bg1"/>
                </a:solidFill>
              </a:rPr>
              <a:t>User Story</a:t>
            </a:r>
          </a:p>
        </p:txBody>
      </p:sp>
      <p:pic>
        <p:nvPicPr>
          <p:cNvPr id="9" name="Picture 8">
            <a:extLst>
              <a:ext uri="{FF2B5EF4-FFF2-40B4-BE49-F238E27FC236}">
                <a16:creationId xmlns:a16="http://schemas.microsoft.com/office/drawing/2014/main" id="{5EF79DCC-3CEB-4BE0-A2CE-0429F18CB19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3853132"/>
            <a:ext cx="5302370" cy="3004868"/>
          </a:xfrm>
          <a:prstGeom prst="rect">
            <a:avLst/>
          </a:prstGeom>
        </p:spPr>
      </p:pic>
      <p:sp>
        <p:nvSpPr>
          <p:cNvPr id="11" name="Content Placeholder 3">
            <a:extLst>
              <a:ext uri="{FF2B5EF4-FFF2-40B4-BE49-F238E27FC236}">
                <a16:creationId xmlns:a16="http://schemas.microsoft.com/office/drawing/2014/main" id="{E283CBDB-D2DD-46F3-831C-1ADD52D0A3F5}"/>
              </a:ext>
            </a:extLst>
          </p:cNvPr>
          <p:cNvSpPr txBox="1">
            <a:spLocks/>
          </p:cNvSpPr>
          <p:nvPr/>
        </p:nvSpPr>
        <p:spPr>
          <a:xfrm>
            <a:off x="6211019" y="820228"/>
            <a:ext cx="4724400" cy="4389407"/>
          </a:xfrm>
          <a:prstGeom prst="rect">
            <a:avLst/>
          </a:prstGeom>
        </p:spPr>
        <p:txBody>
          <a:bodyPr vert="horz" lIns="91440" tIns="45720" rIns="91440" bIns="45720" rtlCol="0">
            <a:normAutofit/>
          </a:bodyPr>
          <a:lstStyle>
            <a:lvl1pPr marL="0" indent="0" algn="l" defTabSz="914400" rtl="0" eaLnBrk="1" latinLnBrk="0" hangingPunct="1">
              <a:lnSpc>
                <a:spcPct val="113000"/>
              </a:lnSpc>
              <a:spcBef>
                <a:spcPts val="0"/>
              </a:spcBef>
              <a:spcAft>
                <a:spcPts val="1500"/>
              </a:spcAft>
              <a:buFont typeface="Franklin Gothic Book" panose="020B0503020102020204" pitchFamily="34" charset="0"/>
              <a:buNone/>
              <a:defRPr sz="160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1400"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200"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9pPr>
          </a:lstStyle>
          <a:p>
            <a:pPr marL="342900" indent="-342900">
              <a:buFont typeface="Arial" panose="020B0604020202020204" pitchFamily="34" charset="0"/>
              <a:buChar char="•"/>
            </a:pPr>
            <a:r>
              <a:rPr lang="en-US" sz="2000" dirty="0"/>
              <a:t>As an individual who wants to learn more about the outdoors and/or cooking</a:t>
            </a:r>
          </a:p>
          <a:p>
            <a:pPr marL="342900" indent="-342900">
              <a:buFont typeface="Arial" panose="020B0604020202020204" pitchFamily="34" charset="0"/>
              <a:buChar char="•"/>
            </a:pPr>
            <a:r>
              <a:rPr lang="en-US" sz="2000" dirty="0"/>
              <a:t>I want a one stop destination to learn about said topics, and follow the author on his journey</a:t>
            </a:r>
          </a:p>
          <a:p>
            <a:pPr marL="342900" indent="-342900">
              <a:buFont typeface="Arial" panose="020B0604020202020204" pitchFamily="34" charset="0"/>
              <a:buChar char="•"/>
            </a:pPr>
            <a:r>
              <a:rPr lang="en-US" sz="2000" dirty="0"/>
              <a:t>So I can expand my knowledge of the outdoors, learn new recipes, and get a real life account of experiences as a hunter</a:t>
            </a:r>
          </a:p>
        </p:txBody>
      </p:sp>
    </p:spTree>
    <p:extLst>
      <p:ext uri="{BB962C8B-B14F-4D97-AF65-F5344CB8AC3E}">
        <p14:creationId xmlns:p14="http://schemas.microsoft.com/office/powerpoint/2010/main" val="1449620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9171-968C-4D69-BDAB-3317452A8754}"/>
              </a:ext>
            </a:extLst>
          </p:cNvPr>
          <p:cNvSpPr>
            <a:spLocks noGrp="1"/>
          </p:cNvSpPr>
          <p:nvPr>
            <p:ph type="title"/>
          </p:nvPr>
        </p:nvSpPr>
        <p:spPr/>
        <p:txBody>
          <a:bodyPr/>
          <a:lstStyle/>
          <a:p>
            <a:r>
              <a:rPr lang="en-US" dirty="0"/>
              <a:t>Use Case</a:t>
            </a:r>
          </a:p>
        </p:txBody>
      </p:sp>
      <p:sp>
        <p:nvSpPr>
          <p:cNvPr id="3" name="Content Placeholder 2">
            <a:extLst>
              <a:ext uri="{FF2B5EF4-FFF2-40B4-BE49-F238E27FC236}">
                <a16:creationId xmlns:a16="http://schemas.microsoft.com/office/drawing/2014/main" id="{D8A335AF-C9AA-414F-9EC9-1AC3B29AE895}"/>
              </a:ext>
            </a:extLst>
          </p:cNvPr>
          <p:cNvSpPr>
            <a:spLocks noGrp="1"/>
          </p:cNvSpPr>
          <p:nvPr>
            <p:ph idx="1"/>
          </p:nvPr>
        </p:nvSpPr>
        <p:spPr/>
        <p:txBody>
          <a:bodyPr/>
          <a:lstStyle/>
          <a:p>
            <a:r>
              <a:rPr lang="en-US" dirty="0"/>
              <a:t>The user will access the application via a web browser, after which they will be asked to subscribe to a optional weekly newsletter.</a:t>
            </a:r>
          </a:p>
          <a:p>
            <a:r>
              <a:rPr lang="en-US" dirty="0"/>
              <a:t>Once on the site the user has the option of visiting multiple pages to seek further information on different topics about the outdoors, potential recipes, watch videos, or read the daily blog.</a:t>
            </a:r>
          </a:p>
          <a:p>
            <a:r>
              <a:rPr lang="en-US" dirty="0"/>
              <a:t>In the future advertisements will be added to recommend items to aid them in their outdoor adventures. When clicked will redirect them to that products company page.</a:t>
            </a:r>
          </a:p>
          <a:p>
            <a:endParaRPr lang="en-US" dirty="0"/>
          </a:p>
        </p:txBody>
      </p:sp>
    </p:spTree>
    <p:extLst>
      <p:ext uri="{BB962C8B-B14F-4D97-AF65-F5344CB8AC3E}">
        <p14:creationId xmlns:p14="http://schemas.microsoft.com/office/powerpoint/2010/main" val="623501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346-BD20-4FD0-939D-7F01C4F10CDB}"/>
              </a:ext>
            </a:extLst>
          </p:cNvPr>
          <p:cNvSpPr>
            <a:spLocks noGrp="1"/>
          </p:cNvSpPr>
          <p:nvPr>
            <p:ph type="title"/>
          </p:nvPr>
        </p:nvSpPr>
        <p:spPr>
          <a:xfrm>
            <a:off x="1371600" y="685800"/>
            <a:ext cx="4919932" cy="705928"/>
          </a:xfrm>
        </p:spPr>
        <p:txBody>
          <a:bodyPr/>
          <a:lstStyle/>
          <a:p>
            <a:r>
              <a:rPr lang="en-US" dirty="0"/>
              <a:t>Draft User Interface</a:t>
            </a:r>
          </a:p>
        </p:txBody>
      </p:sp>
      <p:pic>
        <p:nvPicPr>
          <p:cNvPr id="4" name="Picture 3">
            <a:extLst>
              <a:ext uri="{FF2B5EF4-FFF2-40B4-BE49-F238E27FC236}">
                <a16:creationId xmlns:a16="http://schemas.microsoft.com/office/drawing/2014/main" id="{F0667D9A-3726-4FA5-A28B-279813E1F89A}"/>
              </a:ext>
            </a:extLst>
          </p:cNvPr>
          <p:cNvPicPr>
            <a:picLocks noChangeAspect="1"/>
          </p:cNvPicPr>
          <p:nvPr/>
        </p:nvPicPr>
        <p:blipFill>
          <a:blip r:embed="rId2"/>
          <a:stretch>
            <a:fillRect/>
          </a:stretch>
        </p:blipFill>
        <p:spPr>
          <a:xfrm>
            <a:off x="1371600" y="1571900"/>
            <a:ext cx="9713343" cy="4805897"/>
          </a:xfrm>
          <a:prstGeom prst="rect">
            <a:avLst/>
          </a:prstGeom>
        </p:spPr>
      </p:pic>
    </p:spTree>
    <p:extLst>
      <p:ext uri="{BB962C8B-B14F-4D97-AF65-F5344CB8AC3E}">
        <p14:creationId xmlns:p14="http://schemas.microsoft.com/office/powerpoint/2010/main" val="1363556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a:solidFill>
                  <a:schemeClr val="bg2"/>
                </a:solidFill>
              </a:rPr>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Tyler.Ballard1@outlook.com</a:t>
            </a: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1112921"/>
            <a:ext cx="6176776" cy="854242"/>
          </a:xfrm>
        </p:spPr>
        <p:txBody>
          <a:bodyPr vert="horz" lIns="91440" tIns="45720" rIns="91440" bIns="45720" rtlCol="0" anchor="t">
            <a:normAutofit/>
          </a:bodyPr>
          <a:lstStyle/>
          <a:p>
            <a:r>
              <a:rPr lang="en-US" dirty="0"/>
              <a:t>Goals of Feast On Beast:</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1304712762"/>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252340" y="639704"/>
            <a:ext cx="3299579" cy="5577840"/>
          </a:xfrm>
        </p:spPr>
        <p:txBody>
          <a:bodyPr anchor="ctr">
            <a:normAutofit/>
          </a:bodyPr>
          <a:lstStyle/>
          <a:p>
            <a:r>
              <a:rPr lang="en-US" dirty="0"/>
              <a:t>Volume of Hunting per Season </a:t>
            </a:r>
            <a:br>
              <a:rPr lang="en-US" dirty="0"/>
            </a:br>
            <a:endParaRPr lang="en-US" dirty="0"/>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Диаграмма 3" descr="Chart&#10;">
            <a:extLst>
              <a:ext uri="{FF2B5EF4-FFF2-40B4-BE49-F238E27FC236}">
                <a16:creationId xmlns:a16="http://schemas.microsoft.com/office/drawing/2014/main" id="{6BDC48A0-8B3E-CE42-BC22-664690C98213}"/>
              </a:ext>
            </a:extLst>
          </p:cNvPr>
          <p:cNvGraphicFramePr>
            <a:graphicFrameLocks noGrp="1" noChangeAspect="1"/>
          </p:cNvGraphicFramePr>
          <p:nvPr>
            <p:ph idx="1"/>
            <p:extLst>
              <p:ext uri="{D42A27DB-BD31-4B8C-83A1-F6EECF244321}">
                <p14:modId xmlns:p14="http://schemas.microsoft.com/office/powerpoint/2010/main" val="3738341908"/>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35B3EC1-F2AC-4870-B6C9-2B91434A4254}"/>
              </a:ext>
            </a:extLst>
          </p:cNvPr>
          <p:cNvSpPr txBox="1"/>
          <p:nvPr/>
        </p:nvSpPr>
        <p:spPr>
          <a:xfrm>
            <a:off x="8206595" y="4353464"/>
            <a:ext cx="3053751" cy="369332"/>
          </a:xfrm>
          <a:prstGeom prst="rect">
            <a:avLst/>
          </a:prstGeom>
          <a:noFill/>
        </p:spPr>
        <p:txBody>
          <a:bodyPr wrap="square" rtlCol="0">
            <a:spAutoFit/>
          </a:bodyPr>
          <a:lstStyle/>
          <a:p>
            <a:r>
              <a:rPr lang="en-US" dirty="0"/>
              <a:t>May Vary Based Off Location</a:t>
            </a:r>
          </a:p>
        </p:txBody>
      </p:sp>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dirty="0"/>
              <a:t>What is Feast On Beast</a:t>
            </a:r>
          </a:p>
        </p:txBody>
      </p:sp>
      <p:pic>
        <p:nvPicPr>
          <p:cNvPr id="8" name="Picture 7">
            <a:extLst>
              <a:ext uri="{FF2B5EF4-FFF2-40B4-BE49-F238E27FC236}">
                <a16:creationId xmlns:a16="http://schemas.microsoft.com/office/drawing/2014/main" id="{3E07AA5F-8072-9541-85CB-0C9A4C1EBCD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 y="0"/>
            <a:ext cx="4379956" cy="331470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D164BF6-853A-4668-B8C8-381BCBF57115}"/>
              </a:ext>
            </a:extLst>
          </p:cNvPr>
          <p:cNvSpPr>
            <a:spLocks noGrp="1"/>
          </p:cNvSpPr>
          <p:nvPr>
            <p:ph idx="1"/>
          </p:nvPr>
        </p:nvSpPr>
        <p:spPr>
          <a:xfrm>
            <a:off x="5256362" y="1836707"/>
            <a:ext cx="6176775" cy="3413185"/>
          </a:xfrm>
        </p:spPr>
        <p:txBody>
          <a:bodyPr/>
          <a:lstStyle/>
          <a:p>
            <a:r>
              <a:rPr lang="en-US" dirty="0"/>
              <a:t>An interactive web application that will serve as a source of information for anyone interested in hunting, or the outdoors.</a:t>
            </a:r>
          </a:p>
          <a:p>
            <a:r>
              <a:rPr lang="en-US" dirty="0"/>
              <a:t>Will also host media options such as pictures, and videos that I will upload for the viewers entertainment. </a:t>
            </a:r>
          </a:p>
          <a:p>
            <a:r>
              <a:rPr lang="en-US" dirty="0"/>
              <a:t>Provides recipes for cooking wild game meats, and vegetation for all levels of expertise. </a:t>
            </a:r>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9F1C-9A48-40FE-93FE-2EB7E445230E}"/>
              </a:ext>
            </a:extLst>
          </p:cNvPr>
          <p:cNvSpPr>
            <a:spLocks noGrp="1"/>
          </p:cNvSpPr>
          <p:nvPr>
            <p:ph type="title"/>
          </p:nvPr>
        </p:nvSpPr>
        <p:spPr>
          <a:xfrm>
            <a:off x="1371600" y="685800"/>
            <a:ext cx="4954438" cy="792192"/>
          </a:xfrm>
        </p:spPr>
        <p:txBody>
          <a:bodyPr>
            <a:normAutofit fontScale="90000"/>
          </a:bodyPr>
          <a:lstStyle/>
          <a:p>
            <a:r>
              <a:rPr lang="en-US" dirty="0"/>
              <a:t>Optional information</a:t>
            </a:r>
            <a:br>
              <a:rPr lang="en-US" dirty="0"/>
            </a:br>
            <a:endParaRPr lang="en-US" dirty="0"/>
          </a:p>
        </p:txBody>
      </p:sp>
      <p:sp>
        <p:nvSpPr>
          <p:cNvPr id="3" name="Content Placeholder 2">
            <a:extLst>
              <a:ext uri="{FF2B5EF4-FFF2-40B4-BE49-F238E27FC236}">
                <a16:creationId xmlns:a16="http://schemas.microsoft.com/office/drawing/2014/main" id="{C6961D89-5E98-4828-9122-7AE3330A43C8}"/>
              </a:ext>
            </a:extLst>
          </p:cNvPr>
          <p:cNvSpPr>
            <a:spLocks noGrp="1"/>
          </p:cNvSpPr>
          <p:nvPr>
            <p:ph sz="half" idx="1"/>
          </p:nvPr>
        </p:nvSpPr>
        <p:spPr>
          <a:xfrm>
            <a:off x="1371600" y="1477993"/>
            <a:ext cx="4724400" cy="4389408"/>
          </a:xfrm>
        </p:spPr>
        <p:txBody>
          <a:bodyPr/>
          <a:lstStyle/>
          <a:p>
            <a:r>
              <a:rPr lang="en-US" dirty="0"/>
              <a:t>If the viewer decides to opt-in to the weekly newsletter that will notify them of the new content for the week, or wants the chance to win free prizes then all that I will need is:</a:t>
            </a:r>
          </a:p>
          <a:p>
            <a:r>
              <a:rPr lang="en-US" dirty="0"/>
              <a:t>Name</a:t>
            </a:r>
          </a:p>
          <a:p>
            <a:r>
              <a:rPr lang="en-US" dirty="0"/>
              <a:t>Email</a:t>
            </a:r>
          </a:p>
          <a:p>
            <a:r>
              <a:rPr lang="en-US" dirty="0"/>
              <a:t>That’s it!</a:t>
            </a:r>
          </a:p>
        </p:txBody>
      </p:sp>
      <p:sp>
        <p:nvSpPr>
          <p:cNvPr id="4" name="Content Placeholder 3">
            <a:extLst>
              <a:ext uri="{FF2B5EF4-FFF2-40B4-BE49-F238E27FC236}">
                <a16:creationId xmlns:a16="http://schemas.microsoft.com/office/drawing/2014/main" id="{7EA8C42B-5E30-4CBC-9DAC-AD6BD46F501D}"/>
              </a:ext>
            </a:extLst>
          </p:cNvPr>
          <p:cNvSpPr>
            <a:spLocks noGrp="1"/>
          </p:cNvSpPr>
          <p:nvPr>
            <p:ph sz="half" idx="2"/>
          </p:nvPr>
        </p:nvSpPr>
        <p:spPr>
          <a:xfrm>
            <a:off x="6326038" y="1477993"/>
            <a:ext cx="4724400" cy="4389407"/>
          </a:xfrm>
        </p:spPr>
        <p:txBody>
          <a:bodyPr/>
          <a:lstStyle/>
          <a:p>
            <a:r>
              <a:rPr lang="en-US" dirty="0"/>
              <a:t>Provide information on the different vegetation, and wild game that is available in a specific area</a:t>
            </a:r>
          </a:p>
          <a:p>
            <a:r>
              <a:rPr lang="en-US" dirty="0"/>
              <a:t>Educate readers on the importance of wildlife conservation</a:t>
            </a:r>
          </a:p>
          <a:p>
            <a:r>
              <a:rPr lang="en-US" dirty="0"/>
              <a:t>Post new recipes for all skill levels using all natural ingredients</a:t>
            </a:r>
          </a:p>
          <a:p>
            <a:r>
              <a:rPr lang="en-US" dirty="0"/>
              <a:t>Review the gear it is I purchase and use after rigorous testing.</a:t>
            </a:r>
          </a:p>
          <a:p>
            <a:r>
              <a:rPr lang="en-US" dirty="0"/>
              <a:t>Deliver instructional videos/photos</a:t>
            </a:r>
          </a:p>
        </p:txBody>
      </p:sp>
      <p:sp>
        <p:nvSpPr>
          <p:cNvPr id="5" name="Title 1">
            <a:extLst>
              <a:ext uri="{FF2B5EF4-FFF2-40B4-BE49-F238E27FC236}">
                <a16:creationId xmlns:a16="http://schemas.microsoft.com/office/drawing/2014/main" id="{68560C11-9F9D-4554-8B86-17B84F0C4645}"/>
              </a:ext>
            </a:extLst>
          </p:cNvPr>
          <p:cNvSpPr txBox="1">
            <a:spLocks/>
          </p:cNvSpPr>
          <p:nvPr/>
        </p:nvSpPr>
        <p:spPr>
          <a:xfrm>
            <a:off x="6326038" y="789317"/>
            <a:ext cx="4954438" cy="792192"/>
          </a:xfrm>
          <a:prstGeom prst="rect">
            <a:avLst/>
          </a:prstGeom>
        </p:spPr>
        <p:txBody>
          <a:bodyPr vert="horz" lIns="91440" tIns="45720" rIns="91440" bIns="45720" rtlCol="0" anchor="t">
            <a:normAutofit fontScale="5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7600" dirty="0"/>
              <a:t>What I Will Do For You</a:t>
            </a:r>
            <a:br>
              <a:rPr lang="en-US" dirty="0"/>
            </a:br>
            <a:endParaRPr lang="en-US" dirty="0"/>
          </a:p>
        </p:txBody>
      </p:sp>
    </p:spTree>
    <p:extLst>
      <p:ext uri="{BB962C8B-B14F-4D97-AF65-F5344CB8AC3E}">
        <p14:creationId xmlns:p14="http://schemas.microsoft.com/office/powerpoint/2010/main" val="2343004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73F32-A815-495F-B563-1343C2770CF0}"/>
              </a:ext>
            </a:extLst>
          </p:cNvPr>
          <p:cNvSpPr>
            <a:spLocks noGrp="1"/>
          </p:cNvSpPr>
          <p:nvPr>
            <p:ph type="title"/>
          </p:nvPr>
        </p:nvSpPr>
        <p:spPr/>
        <p:txBody>
          <a:bodyPr/>
          <a:lstStyle/>
          <a:p>
            <a:r>
              <a:rPr lang="en-US" dirty="0"/>
              <a:t>Diagrams and code</a:t>
            </a:r>
          </a:p>
        </p:txBody>
      </p:sp>
    </p:spTree>
    <p:extLst>
      <p:ext uri="{BB962C8B-B14F-4D97-AF65-F5344CB8AC3E}">
        <p14:creationId xmlns:p14="http://schemas.microsoft.com/office/powerpoint/2010/main" val="2424071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F299-12EC-4F91-AC4F-08E1BEADB406}"/>
              </a:ext>
            </a:extLst>
          </p:cNvPr>
          <p:cNvSpPr>
            <a:spLocks noGrp="1"/>
          </p:cNvSpPr>
          <p:nvPr>
            <p:ph type="title"/>
          </p:nvPr>
        </p:nvSpPr>
        <p:spPr>
          <a:xfrm>
            <a:off x="2919416" y="467895"/>
            <a:ext cx="7540957" cy="746185"/>
          </a:xfrm>
        </p:spPr>
        <p:txBody>
          <a:bodyPr/>
          <a:lstStyle/>
          <a:p>
            <a:pPr algn="ctr"/>
            <a:r>
              <a:rPr lang="en-US" dirty="0"/>
              <a:t>Entity Relationship Diagram</a:t>
            </a:r>
          </a:p>
        </p:txBody>
      </p:sp>
      <p:sp>
        <p:nvSpPr>
          <p:cNvPr id="7" name="Rectangle 6">
            <a:extLst>
              <a:ext uri="{FF2B5EF4-FFF2-40B4-BE49-F238E27FC236}">
                <a16:creationId xmlns:a16="http://schemas.microsoft.com/office/drawing/2014/main" id="{0F69853A-F4C1-453C-B73C-7D6B133B6582}"/>
              </a:ext>
            </a:extLst>
          </p:cNvPr>
          <p:cNvSpPr/>
          <p:nvPr/>
        </p:nvSpPr>
        <p:spPr>
          <a:xfrm>
            <a:off x="6111925" y="3261083"/>
            <a:ext cx="1155940" cy="50033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C1ECF4-365C-4821-BAFB-45D078ECD4FF}"/>
              </a:ext>
            </a:extLst>
          </p:cNvPr>
          <p:cNvSpPr/>
          <p:nvPr/>
        </p:nvSpPr>
        <p:spPr>
          <a:xfrm>
            <a:off x="2446127" y="3275041"/>
            <a:ext cx="1155940" cy="50033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B0B4E7-23D2-4CAC-95B5-8CA925D8DC55}"/>
              </a:ext>
            </a:extLst>
          </p:cNvPr>
          <p:cNvSpPr txBox="1"/>
          <p:nvPr/>
        </p:nvSpPr>
        <p:spPr>
          <a:xfrm>
            <a:off x="2688873" y="3315627"/>
            <a:ext cx="787880" cy="369332"/>
          </a:xfrm>
          <a:prstGeom prst="rect">
            <a:avLst/>
          </a:prstGeom>
          <a:noFill/>
        </p:spPr>
        <p:txBody>
          <a:bodyPr wrap="square" rtlCol="0">
            <a:spAutoFit/>
          </a:bodyPr>
          <a:lstStyle/>
          <a:p>
            <a:r>
              <a:rPr lang="en-US" dirty="0"/>
              <a:t>User</a:t>
            </a:r>
          </a:p>
        </p:txBody>
      </p:sp>
      <p:sp>
        <p:nvSpPr>
          <p:cNvPr id="10" name="TextBox 9">
            <a:extLst>
              <a:ext uri="{FF2B5EF4-FFF2-40B4-BE49-F238E27FC236}">
                <a16:creationId xmlns:a16="http://schemas.microsoft.com/office/drawing/2014/main" id="{0A5A605E-309C-44E4-A3BC-076F2FC8AE85}"/>
              </a:ext>
            </a:extLst>
          </p:cNvPr>
          <p:cNvSpPr txBox="1"/>
          <p:nvPr/>
        </p:nvSpPr>
        <p:spPr>
          <a:xfrm>
            <a:off x="6333602" y="3320692"/>
            <a:ext cx="782464" cy="369332"/>
          </a:xfrm>
          <a:prstGeom prst="rect">
            <a:avLst/>
          </a:prstGeom>
          <a:noFill/>
        </p:spPr>
        <p:txBody>
          <a:bodyPr wrap="square" rtlCol="0">
            <a:spAutoFit/>
          </a:bodyPr>
          <a:lstStyle/>
          <a:p>
            <a:r>
              <a:rPr lang="en-US" dirty="0"/>
              <a:t>Blog</a:t>
            </a:r>
          </a:p>
        </p:txBody>
      </p:sp>
      <p:sp>
        <p:nvSpPr>
          <p:cNvPr id="11" name="Rectangle 10">
            <a:extLst>
              <a:ext uri="{FF2B5EF4-FFF2-40B4-BE49-F238E27FC236}">
                <a16:creationId xmlns:a16="http://schemas.microsoft.com/office/drawing/2014/main" id="{56DE2C6D-8378-424C-AC00-5AF10A559CA3}"/>
              </a:ext>
            </a:extLst>
          </p:cNvPr>
          <p:cNvSpPr/>
          <p:nvPr/>
        </p:nvSpPr>
        <p:spPr>
          <a:xfrm>
            <a:off x="5581946" y="2107770"/>
            <a:ext cx="1155940" cy="50033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FE886E-7BB7-4C18-AA70-6F80C56CC89B}"/>
              </a:ext>
            </a:extLst>
          </p:cNvPr>
          <p:cNvSpPr txBox="1"/>
          <p:nvPr/>
        </p:nvSpPr>
        <p:spPr>
          <a:xfrm>
            <a:off x="5581946" y="2173270"/>
            <a:ext cx="1155940" cy="369332"/>
          </a:xfrm>
          <a:prstGeom prst="rect">
            <a:avLst/>
          </a:prstGeom>
          <a:noFill/>
        </p:spPr>
        <p:txBody>
          <a:bodyPr wrap="square" rtlCol="0">
            <a:spAutoFit/>
          </a:bodyPr>
          <a:lstStyle/>
          <a:p>
            <a:r>
              <a:rPr lang="en-US" dirty="0"/>
              <a:t>    Media</a:t>
            </a:r>
          </a:p>
        </p:txBody>
      </p:sp>
      <p:sp>
        <p:nvSpPr>
          <p:cNvPr id="13" name="Diamond 12">
            <a:extLst>
              <a:ext uri="{FF2B5EF4-FFF2-40B4-BE49-F238E27FC236}">
                <a16:creationId xmlns:a16="http://schemas.microsoft.com/office/drawing/2014/main" id="{08EB8CA9-5DE2-49E8-91B3-742F63A97CFA}"/>
              </a:ext>
            </a:extLst>
          </p:cNvPr>
          <p:cNvSpPr/>
          <p:nvPr/>
        </p:nvSpPr>
        <p:spPr>
          <a:xfrm>
            <a:off x="3962977" y="3142092"/>
            <a:ext cx="1311215" cy="76623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92EC4B1-168D-489D-BA8A-E8CD9B3A6BAF}"/>
              </a:ext>
            </a:extLst>
          </p:cNvPr>
          <p:cNvSpPr txBox="1"/>
          <p:nvPr/>
        </p:nvSpPr>
        <p:spPr>
          <a:xfrm>
            <a:off x="4213605" y="3345103"/>
            <a:ext cx="854367" cy="369332"/>
          </a:xfrm>
          <a:prstGeom prst="rect">
            <a:avLst/>
          </a:prstGeom>
          <a:noFill/>
        </p:spPr>
        <p:txBody>
          <a:bodyPr wrap="square" rtlCol="0">
            <a:spAutoFit/>
          </a:bodyPr>
          <a:lstStyle/>
          <a:p>
            <a:r>
              <a:rPr lang="en-US" dirty="0"/>
              <a:t>Views</a:t>
            </a:r>
          </a:p>
        </p:txBody>
      </p:sp>
      <p:sp>
        <p:nvSpPr>
          <p:cNvPr id="22" name="Oval 21">
            <a:extLst>
              <a:ext uri="{FF2B5EF4-FFF2-40B4-BE49-F238E27FC236}">
                <a16:creationId xmlns:a16="http://schemas.microsoft.com/office/drawing/2014/main" id="{184E26D1-22B7-4742-B16C-270784E30E5F}"/>
              </a:ext>
            </a:extLst>
          </p:cNvPr>
          <p:cNvSpPr/>
          <p:nvPr/>
        </p:nvSpPr>
        <p:spPr>
          <a:xfrm>
            <a:off x="1572220" y="2277199"/>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DEB8882-C0AB-46A2-B094-E8131125977A}"/>
              </a:ext>
            </a:extLst>
          </p:cNvPr>
          <p:cNvSpPr txBox="1"/>
          <p:nvPr/>
        </p:nvSpPr>
        <p:spPr>
          <a:xfrm>
            <a:off x="1595224" y="2391914"/>
            <a:ext cx="787880" cy="369332"/>
          </a:xfrm>
          <a:prstGeom prst="rect">
            <a:avLst/>
          </a:prstGeom>
          <a:noFill/>
        </p:spPr>
        <p:txBody>
          <a:bodyPr wrap="square" rtlCol="0">
            <a:spAutoFit/>
          </a:bodyPr>
          <a:lstStyle/>
          <a:p>
            <a:r>
              <a:rPr lang="en-US" dirty="0"/>
              <a:t>Name</a:t>
            </a:r>
          </a:p>
        </p:txBody>
      </p:sp>
      <p:sp>
        <p:nvSpPr>
          <p:cNvPr id="24" name="Oval 23">
            <a:extLst>
              <a:ext uri="{FF2B5EF4-FFF2-40B4-BE49-F238E27FC236}">
                <a16:creationId xmlns:a16="http://schemas.microsoft.com/office/drawing/2014/main" id="{F0EECE1B-CD01-47D2-969D-D1419AA7C26D}"/>
              </a:ext>
            </a:extLst>
          </p:cNvPr>
          <p:cNvSpPr/>
          <p:nvPr/>
        </p:nvSpPr>
        <p:spPr>
          <a:xfrm>
            <a:off x="1137646" y="1459013"/>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B2AC61FE-D350-48A7-88BF-5323F0A665B5}"/>
              </a:ext>
            </a:extLst>
          </p:cNvPr>
          <p:cNvSpPr txBox="1"/>
          <p:nvPr/>
        </p:nvSpPr>
        <p:spPr>
          <a:xfrm>
            <a:off x="1244415" y="1551129"/>
            <a:ext cx="655608" cy="369332"/>
          </a:xfrm>
          <a:prstGeom prst="rect">
            <a:avLst/>
          </a:prstGeom>
          <a:noFill/>
        </p:spPr>
        <p:txBody>
          <a:bodyPr wrap="square" rtlCol="0">
            <a:spAutoFit/>
          </a:bodyPr>
          <a:lstStyle/>
          <a:p>
            <a:r>
              <a:rPr lang="en-US" dirty="0"/>
              <a:t>First</a:t>
            </a:r>
          </a:p>
        </p:txBody>
      </p:sp>
      <p:sp>
        <p:nvSpPr>
          <p:cNvPr id="26" name="Oval 25">
            <a:extLst>
              <a:ext uri="{FF2B5EF4-FFF2-40B4-BE49-F238E27FC236}">
                <a16:creationId xmlns:a16="http://schemas.microsoft.com/office/drawing/2014/main" id="{4E366038-F2C5-4F45-A366-247D9AABE9B7}"/>
              </a:ext>
            </a:extLst>
          </p:cNvPr>
          <p:cNvSpPr/>
          <p:nvPr/>
        </p:nvSpPr>
        <p:spPr>
          <a:xfrm>
            <a:off x="2133174" y="1436414"/>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8BF9604-6AA8-49F8-A7DC-09C04F9F4951}"/>
              </a:ext>
            </a:extLst>
          </p:cNvPr>
          <p:cNvSpPr txBox="1"/>
          <p:nvPr/>
        </p:nvSpPr>
        <p:spPr>
          <a:xfrm>
            <a:off x="2218041" y="1551129"/>
            <a:ext cx="652649" cy="369332"/>
          </a:xfrm>
          <a:prstGeom prst="rect">
            <a:avLst/>
          </a:prstGeom>
          <a:noFill/>
        </p:spPr>
        <p:txBody>
          <a:bodyPr wrap="square" rtlCol="0">
            <a:spAutoFit/>
          </a:bodyPr>
          <a:lstStyle/>
          <a:p>
            <a:r>
              <a:rPr lang="en-US" dirty="0"/>
              <a:t>Last</a:t>
            </a:r>
          </a:p>
        </p:txBody>
      </p:sp>
      <p:cxnSp>
        <p:nvCxnSpPr>
          <p:cNvPr id="34" name="Straight Connector 33">
            <a:extLst>
              <a:ext uri="{FF2B5EF4-FFF2-40B4-BE49-F238E27FC236}">
                <a16:creationId xmlns:a16="http://schemas.microsoft.com/office/drawing/2014/main" id="{C7E96AC3-78BE-40BB-B9DE-9C2A83093DB7}"/>
              </a:ext>
            </a:extLst>
          </p:cNvPr>
          <p:cNvCxnSpPr>
            <a:stCxn id="8" idx="3"/>
            <a:endCxn id="13" idx="1"/>
          </p:cNvCxnSpPr>
          <p:nvPr/>
        </p:nvCxnSpPr>
        <p:spPr>
          <a:xfrm>
            <a:off x="3602067" y="3525207"/>
            <a:ext cx="360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98A082C-A9C4-49C4-83B5-6F46AEEE2912}"/>
              </a:ext>
            </a:extLst>
          </p:cNvPr>
          <p:cNvCxnSpPr>
            <a:cxnSpLocks/>
            <a:stCxn id="13" idx="3"/>
            <a:endCxn id="7" idx="1"/>
          </p:cNvCxnSpPr>
          <p:nvPr/>
        </p:nvCxnSpPr>
        <p:spPr>
          <a:xfrm flipV="1">
            <a:off x="5274192" y="3511249"/>
            <a:ext cx="837733" cy="139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EB36B11-094A-4FBD-9992-C642059EE4AB}"/>
              </a:ext>
            </a:extLst>
          </p:cNvPr>
          <p:cNvCxnSpPr>
            <a:cxnSpLocks/>
            <a:stCxn id="91" idx="0"/>
            <a:endCxn id="22" idx="4"/>
          </p:cNvCxnSpPr>
          <p:nvPr/>
        </p:nvCxnSpPr>
        <p:spPr>
          <a:xfrm flipV="1">
            <a:off x="1462272" y="2875961"/>
            <a:ext cx="521141" cy="252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1435F-425C-4F57-A3FE-A13EBF159547}"/>
              </a:ext>
            </a:extLst>
          </p:cNvPr>
          <p:cNvCxnSpPr>
            <a:cxnSpLocks/>
            <a:stCxn id="22" idx="7"/>
            <a:endCxn id="26" idx="4"/>
          </p:cNvCxnSpPr>
          <p:nvPr/>
        </p:nvCxnSpPr>
        <p:spPr>
          <a:xfrm flipV="1">
            <a:off x="2274170" y="2035176"/>
            <a:ext cx="270197" cy="329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5259C7-FAB5-47A8-BA68-B32A625EA002}"/>
              </a:ext>
            </a:extLst>
          </p:cNvPr>
          <p:cNvCxnSpPr>
            <a:cxnSpLocks/>
            <a:stCxn id="22" idx="1"/>
          </p:cNvCxnSpPr>
          <p:nvPr/>
        </p:nvCxnSpPr>
        <p:spPr>
          <a:xfrm flipH="1" flipV="1">
            <a:off x="1572220" y="2035176"/>
            <a:ext cx="120435" cy="329710"/>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D865478-FEE4-4237-B41D-2F01E707821C}"/>
              </a:ext>
            </a:extLst>
          </p:cNvPr>
          <p:cNvSpPr/>
          <p:nvPr/>
        </p:nvSpPr>
        <p:spPr>
          <a:xfrm>
            <a:off x="5282915" y="3938636"/>
            <a:ext cx="1214088" cy="59876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9088F6CF-2FD9-4331-B51C-5E2CC7F52091}"/>
              </a:ext>
            </a:extLst>
          </p:cNvPr>
          <p:cNvSpPr txBox="1"/>
          <p:nvPr/>
        </p:nvSpPr>
        <p:spPr>
          <a:xfrm>
            <a:off x="5463172" y="4039719"/>
            <a:ext cx="876529" cy="369332"/>
          </a:xfrm>
          <a:prstGeom prst="rect">
            <a:avLst/>
          </a:prstGeom>
          <a:noFill/>
        </p:spPr>
        <p:txBody>
          <a:bodyPr wrap="square" rtlCol="0">
            <a:spAutoFit/>
          </a:bodyPr>
          <a:lstStyle/>
          <a:p>
            <a:r>
              <a:rPr lang="en-US" dirty="0" err="1"/>
              <a:t>BlogID</a:t>
            </a:r>
            <a:endParaRPr lang="en-US" dirty="0"/>
          </a:p>
        </p:txBody>
      </p:sp>
      <p:sp>
        <p:nvSpPr>
          <p:cNvPr id="54" name="Oval 53">
            <a:extLst>
              <a:ext uri="{FF2B5EF4-FFF2-40B4-BE49-F238E27FC236}">
                <a16:creationId xmlns:a16="http://schemas.microsoft.com/office/drawing/2014/main" id="{251C4972-D28E-44FE-980A-7561B144716E}"/>
              </a:ext>
            </a:extLst>
          </p:cNvPr>
          <p:cNvSpPr/>
          <p:nvPr/>
        </p:nvSpPr>
        <p:spPr>
          <a:xfrm>
            <a:off x="7163132" y="3893611"/>
            <a:ext cx="822385" cy="59876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a:extLst>
              <a:ext uri="{FF2B5EF4-FFF2-40B4-BE49-F238E27FC236}">
                <a16:creationId xmlns:a16="http://schemas.microsoft.com/office/drawing/2014/main" id="{0B412F7D-D2BD-4D70-9E5F-F9708778841C}"/>
              </a:ext>
            </a:extLst>
          </p:cNvPr>
          <p:cNvCxnSpPr>
            <a:cxnSpLocks/>
            <a:stCxn id="50" idx="7"/>
            <a:endCxn id="7" idx="2"/>
          </p:cNvCxnSpPr>
          <p:nvPr/>
        </p:nvCxnSpPr>
        <p:spPr>
          <a:xfrm flipV="1">
            <a:off x="6319204" y="3761415"/>
            <a:ext cx="370691" cy="2649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8CFDE5-BDE2-4DAB-8EC7-503CC6B9BFCB}"/>
              </a:ext>
            </a:extLst>
          </p:cNvPr>
          <p:cNvCxnSpPr>
            <a:cxnSpLocks/>
            <a:stCxn id="7" idx="2"/>
            <a:endCxn id="54" idx="1"/>
          </p:cNvCxnSpPr>
          <p:nvPr/>
        </p:nvCxnSpPr>
        <p:spPr>
          <a:xfrm>
            <a:off x="6689895" y="3761415"/>
            <a:ext cx="593672" cy="2198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BC4347D7-D0F3-4201-849E-70C1FE33F461}"/>
              </a:ext>
            </a:extLst>
          </p:cNvPr>
          <p:cNvSpPr/>
          <p:nvPr/>
        </p:nvSpPr>
        <p:spPr>
          <a:xfrm>
            <a:off x="6881045" y="1706013"/>
            <a:ext cx="1453542" cy="598762"/>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5B684697-7C1E-4AA0-97E9-732EC537D253}"/>
              </a:ext>
            </a:extLst>
          </p:cNvPr>
          <p:cNvSpPr txBox="1"/>
          <p:nvPr/>
        </p:nvSpPr>
        <p:spPr>
          <a:xfrm>
            <a:off x="7149649" y="1794757"/>
            <a:ext cx="1054501" cy="369332"/>
          </a:xfrm>
          <a:prstGeom prst="rect">
            <a:avLst/>
          </a:prstGeom>
          <a:noFill/>
        </p:spPr>
        <p:txBody>
          <a:bodyPr wrap="square" rtlCol="0">
            <a:spAutoFit/>
          </a:bodyPr>
          <a:lstStyle/>
          <a:p>
            <a:r>
              <a:rPr lang="en-US" dirty="0" err="1"/>
              <a:t>PhotoID</a:t>
            </a:r>
            <a:endParaRPr lang="en-US" dirty="0"/>
          </a:p>
        </p:txBody>
      </p:sp>
      <p:cxnSp>
        <p:nvCxnSpPr>
          <p:cNvPr id="80" name="Straight Connector 79">
            <a:extLst>
              <a:ext uri="{FF2B5EF4-FFF2-40B4-BE49-F238E27FC236}">
                <a16:creationId xmlns:a16="http://schemas.microsoft.com/office/drawing/2014/main" id="{D62A9CA2-7288-435E-B80D-03B134AC8D9F}"/>
              </a:ext>
            </a:extLst>
          </p:cNvPr>
          <p:cNvCxnSpPr>
            <a:cxnSpLocks/>
            <a:stCxn id="12" idx="3"/>
            <a:endCxn id="78" idx="3"/>
          </p:cNvCxnSpPr>
          <p:nvPr/>
        </p:nvCxnSpPr>
        <p:spPr>
          <a:xfrm flipV="1">
            <a:off x="6737886" y="2217088"/>
            <a:ext cx="356025" cy="140848"/>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B8C454B-7082-459F-A077-896382582B4A}"/>
              </a:ext>
            </a:extLst>
          </p:cNvPr>
          <p:cNvSpPr/>
          <p:nvPr/>
        </p:nvSpPr>
        <p:spPr>
          <a:xfrm>
            <a:off x="4290734" y="1678437"/>
            <a:ext cx="1102583" cy="598762"/>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1D7D4441-1F99-416D-94DD-E74DB0B6C6B9}"/>
              </a:ext>
            </a:extLst>
          </p:cNvPr>
          <p:cNvSpPr txBox="1"/>
          <p:nvPr/>
        </p:nvSpPr>
        <p:spPr>
          <a:xfrm>
            <a:off x="4359982" y="1795363"/>
            <a:ext cx="930598" cy="369332"/>
          </a:xfrm>
          <a:prstGeom prst="rect">
            <a:avLst/>
          </a:prstGeom>
          <a:noFill/>
        </p:spPr>
        <p:txBody>
          <a:bodyPr wrap="square" rtlCol="0">
            <a:spAutoFit/>
          </a:bodyPr>
          <a:lstStyle/>
          <a:p>
            <a:r>
              <a:rPr lang="en-US" dirty="0" err="1"/>
              <a:t>VideoID</a:t>
            </a:r>
            <a:endParaRPr lang="en-US" dirty="0"/>
          </a:p>
        </p:txBody>
      </p:sp>
      <p:cxnSp>
        <p:nvCxnSpPr>
          <p:cNvPr id="87" name="Straight Connector 86">
            <a:extLst>
              <a:ext uri="{FF2B5EF4-FFF2-40B4-BE49-F238E27FC236}">
                <a16:creationId xmlns:a16="http://schemas.microsoft.com/office/drawing/2014/main" id="{9B208609-9621-4201-BB16-607D19A38D41}"/>
              </a:ext>
            </a:extLst>
          </p:cNvPr>
          <p:cNvCxnSpPr>
            <a:cxnSpLocks/>
            <a:stCxn id="85" idx="6"/>
            <a:endCxn id="11" idx="1"/>
          </p:cNvCxnSpPr>
          <p:nvPr/>
        </p:nvCxnSpPr>
        <p:spPr>
          <a:xfrm>
            <a:off x="5393317" y="1977818"/>
            <a:ext cx="188629" cy="380118"/>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1" name="Diamond 90">
            <a:extLst>
              <a:ext uri="{FF2B5EF4-FFF2-40B4-BE49-F238E27FC236}">
                <a16:creationId xmlns:a16="http://schemas.microsoft.com/office/drawing/2014/main" id="{AF7BF9C9-3C06-4432-B12F-2F4945177402}"/>
              </a:ext>
            </a:extLst>
          </p:cNvPr>
          <p:cNvSpPr/>
          <p:nvPr/>
        </p:nvSpPr>
        <p:spPr>
          <a:xfrm>
            <a:off x="806664" y="3128471"/>
            <a:ext cx="1311215" cy="76623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7BDE1BEE-A537-4D30-96C0-304A16C02DBD}"/>
              </a:ext>
            </a:extLst>
          </p:cNvPr>
          <p:cNvSpPr txBox="1"/>
          <p:nvPr/>
        </p:nvSpPr>
        <p:spPr>
          <a:xfrm>
            <a:off x="948344" y="3315627"/>
            <a:ext cx="1011687" cy="369332"/>
          </a:xfrm>
          <a:prstGeom prst="rect">
            <a:avLst/>
          </a:prstGeom>
          <a:noFill/>
        </p:spPr>
        <p:txBody>
          <a:bodyPr wrap="square" rtlCol="0">
            <a:spAutoFit/>
          </a:bodyPr>
          <a:lstStyle/>
          <a:p>
            <a:r>
              <a:rPr lang="en-US" dirty="0"/>
              <a:t>Optional</a:t>
            </a:r>
          </a:p>
        </p:txBody>
      </p:sp>
      <p:cxnSp>
        <p:nvCxnSpPr>
          <p:cNvPr id="96" name="Straight Connector 95">
            <a:extLst>
              <a:ext uri="{FF2B5EF4-FFF2-40B4-BE49-F238E27FC236}">
                <a16:creationId xmlns:a16="http://schemas.microsoft.com/office/drawing/2014/main" id="{5FE3D9CA-2B9B-4C1D-B78E-72A59D6DC105}"/>
              </a:ext>
            </a:extLst>
          </p:cNvPr>
          <p:cNvCxnSpPr>
            <a:cxnSpLocks/>
            <a:stCxn id="103" idx="0"/>
            <a:endCxn id="91" idx="2"/>
          </p:cNvCxnSpPr>
          <p:nvPr/>
        </p:nvCxnSpPr>
        <p:spPr>
          <a:xfrm flipH="1" flipV="1">
            <a:off x="1462272" y="3894701"/>
            <a:ext cx="57711" cy="471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B19352C-A19F-4806-9148-9A5E06C3D894}"/>
              </a:ext>
            </a:extLst>
          </p:cNvPr>
          <p:cNvCxnSpPr>
            <a:cxnSpLocks/>
            <a:stCxn id="91" idx="3"/>
            <a:endCxn id="8" idx="1"/>
          </p:cNvCxnSpPr>
          <p:nvPr/>
        </p:nvCxnSpPr>
        <p:spPr>
          <a:xfrm>
            <a:off x="2117879" y="3511586"/>
            <a:ext cx="328248" cy="13621"/>
          </a:xfrm>
          <a:prstGeom prst="line">
            <a:avLst/>
          </a:prstGeom>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FA9ED469-A988-423B-A955-3DD75C5724ED}"/>
              </a:ext>
            </a:extLst>
          </p:cNvPr>
          <p:cNvSpPr/>
          <p:nvPr/>
        </p:nvSpPr>
        <p:spPr>
          <a:xfrm>
            <a:off x="1108790" y="4365962"/>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D54A1E66-39F0-4EF9-94B6-62E64AAEFEBC}"/>
              </a:ext>
            </a:extLst>
          </p:cNvPr>
          <p:cNvSpPr txBox="1"/>
          <p:nvPr/>
        </p:nvSpPr>
        <p:spPr>
          <a:xfrm>
            <a:off x="1167393" y="4458078"/>
            <a:ext cx="816020" cy="369332"/>
          </a:xfrm>
          <a:prstGeom prst="rect">
            <a:avLst/>
          </a:prstGeom>
          <a:noFill/>
        </p:spPr>
        <p:txBody>
          <a:bodyPr wrap="square" rtlCol="0">
            <a:spAutoFit/>
          </a:bodyPr>
          <a:lstStyle/>
          <a:p>
            <a:r>
              <a:rPr lang="en-US" dirty="0"/>
              <a:t>Email</a:t>
            </a:r>
          </a:p>
        </p:txBody>
      </p:sp>
      <p:cxnSp>
        <p:nvCxnSpPr>
          <p:cNvPr id="115" name="Straight Connector 114">
            <a:extLst>
              <a:ext uri="{FF2B5EF4-FFF2-40B4-BE49-F238E27FC236}">
                <a16:creationId xmlns:a16="http://schemas.microsoft.com/office/drawing/2014/main" id="{A4CF4BC8-31BE-4DD6-80EC-43FAB87114A5}"/>
              </a:ext>
            </a:extLst>
          </p:cNvPr>
          <p:cNvCxnSpPr>
            <a:cxnSpLocks/>
            <a:stCxn id="13" idx="0"/>
            <a:endCxn id="11" idx="2"/>
          </p:cNvCxnSpPr>
          <p:nvPr/>
        </p:nvCxnSpPr>
        <p:spPr>
          <a:xfrm flipV="1">
            <a:off x="4618585" y="2608102"/>
            <a:ext cx="1541331" cy="5339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9AA4EB6-1D92-4417-9886-B9CFD3F49215}"/>
              </a:ext>
            </a:extLst>
          </p:cNvPr>
          <p:cNvCxnSpPr>
            <a:cxnSpLocks/>
            <a:stCxn id="91" idx="3"/>
            <a:endCxn id="123" idx="0"/>
          </p:cNvCxnSpPr>
          <p:nvPr/>
        </p:nvCxnSpPr>
        <p:spPr>
          <a:xfrm>
            <a:off x="2117879" y="3511586"/>
            <a:ext cx="415325" cy="607815"/>
          </a:xfrm>
          <a:prstGeom prst="line">
            <a:avLst/>
          </a:prstGeom>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B7FDBCC1-7456-47A0-9398-925913FE8589}"/>
              </a:ext>
            </a:extLst>
          </p:cNvPr>
          <p:cNvSpPr/>
          <p:nvPr/>
        </p:nvSpPr>
        <p:spPr>
          <a:xfrm>
            <a:off x="2122011" y="4119401"/>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971504B-0014-4C69-B54D-BE33DE872248}"/>
              </a:ext>
            </a:extLst>
          </p:cNvPr>
          <p:cNvSpPr txBox="1"/>
          <p:nvPr/>
        </p:nvSpPr>
        <p:spPr>
          <a:xfrm>
            <a:off x="2180614" y="4211517"/>
            <a:ext cx="816020" cy="369332"/>
          </a:xfrm>
          <a:prstGeom prst="rect">
            <a:avLst/>
          </a:prstGeom>
          <a:noFill/>
        </p:spPr>
        <p:txBody>
          <a:bodyPr wrap="square" rtlCol="0">
            <a:spAutoFit/>
          </a:bodyPr>
          <a:lstStyle/>
          <a:p>
            <a:r>
              <a:rPr lang="en-US" dirty="0" err="1"/>
              <a:t>SubID</a:t>
            </a:r>
            <a:endParaRPr lang="en-US" dirty="0"/>
          </a:p>
        </p:txBody>
      </p:sp>
      <p:sp>
        <p:nvSpPr>
          <p:cNvPr id="129" name="TextBox 128">
            <a:extLst>
              <a:ext uri="{FF2B5EF4-FFF2-40B4-BE49-F238E27FC236}">
                <a16:creationId xmlns:a16="http://schemas.microsoft.com/office/drawing/2014/main" id="{FA2C63B6-9BF2-4FAA-BF92-38DF5B8C2ADD}"/>
              </a:ext>
            </a:extLst>
          </p:cNvPr>
          <p:cNvSpPr txBox="1"/>
          <p:nvPr/>
        </p:nvSpPr>
        <p:spPr>
          <a:xfrm>
            <a:off x="7223294" y="3981592"/>
            <a:ext cx="762223" cy="369332"/>
          </a:xfrm>
          <a:prstGeom prst="rect">
            <a:avLst/>
          </a:prstGeom>
          <a:noFill/>
        </p:spPr>
        <p:txBody>
          <a:bodyPr wrap="square" rtlCol="0">
            <a:spAutoFit/>
          </a:bodyPr>
          <a:lstStyle/>
          <a:p>
            <a:r>
              <a:rPr lang="en-US" dirty="0"/>
              <a:t>Posts</a:t>
            </a:r>
          </a:p>
        </p:txBody>
      </p:sp>
      <p:sp>
        <p:nvSpPr>
          <p:cNvPr id="131" name="Rectangle 130">
            <a:extLst>
              <a:ext uri="{FF2B5EF4-FFF2-40B4-BE49-F238E27FC236}">
                <a16:creationId xmlns:a16="http://schemas.microsoft.com/office/drawing/2014/main" id="{E12D77BE-EDEA-4FB3-A613-03F03944BCB7}"/>
              </a:ext>
            </a:extLst>
          </p:cNvPr>
          <p:cNvSpPr/>
          <p:nvPr/>
        </p:nvSpPr>
        <p:spPr>
          <a:xfrm>
            <a:off x="7756617" y="2461492"/>
            <a:ext cx="1155940" cy="500332"/>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FC7FE753-EEFB-4CFC-BFD5-337017F141CF}"/>
              </a:ext>
            </a:extLst>
          </p:cNvPr>
          <p:cNvSpPr txBox="1"/>
          <p:nvPr/>
        </p:nvSpPr>
        <p:spPr>
          <a:xfrm>
            <a:off x="7832247" y="2521101"/>
            <a:ext cx="1004680" cy="369332"/>
          </a:xfrm>
          <a:prstGeom prst="rect">
            <a:avLst/>
          </a:prstGeom>
          <a:noFill/>
        </p:spPr>
        <p:txBody>
          <a:bodyPr wrap="square" rtlCol="0">
            <a:spAutoFit/>
          </a:bodyPr>
          <a:lstStyle/>
          <a:p>
            <a:r>
              <a:rPr lang="en-US" dirty="0"/>
              <a:t>Recipes</a:t>
            </a:r>
          </a:p>
        </p:txBody>
      </p:sp>
      <p:sp>
        <p:nvSpPr>
          <p:cNvPr id="133" name="Rectangle 132">
            <a:extLst>
              <a:ext uri="{FF2B5EF4-FFF2-40B4-BE49-F238E27FC236}">
                <a16:creationId xmlns:a16="http://schemas.microsoft.com/office/drawing/2014/main" id="{D45A74C4-2A70-44B5-A75C-9EE713D8DEEB}"/>
              </a:ext>
            </a:extLst>
          </p:cNvPr>
          <p:cNvSpPr/>
          <p:nvPr/>
        </p:nvSpPr>
        <p:spPr>
          <a:xfrm>
            <a:off x="2898783" y="5015238"/>
            <a:ext cx="1155940" cy="500332"/>
          </a:xfrm>
          <a:prstGeom prst="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7256ABDF-C607-4AB5-A44F-F563083F9260}"/>
              </a:ext>
            </a:extLst>
          </p:cNvPr>
          <p:cNvSpPr txBox="1"/>
          <p:nvPr/>
        </p:nvSpPr>
        <p:spPr>
          <a:xfrm>
            <a:off x="3120460" y="5074847"/>
            <a:ext cx="782464" cy="369332"/>
          </a:xfrm>
          <a:prstGeom prst="rect">
            <a:avLst/>
          </a:prstGeom>
          <a:noFill/>
        </p:spPr>
        <p:txBody>
          <a:bodyPr wrap="square" rtlCol="0">
            <a:spAutoFit/>
          </a:bodyPr>
          <a:lstStyle/>
          <a:p>
            <a:r>
              <a:rPr lang="en-US" dirty="0"/>
              <a:t>Tips</a:t>
            </a:r>
          </a:p>
        </p:txBody>
      </p:sp>
      <p:sp>
        <p:nvSpPr>
          <p:cNvPr id="135" name="Rectangle 134">
            <a:extLst>
              <a:ext uri="{FF2B5EF4-FFF2-40B4-BE49-F238E27FC236}">
                <a16:creationId xmlns:a16="http://schemas.microsoft.com/office/drawing/2014/main" id="{03E6A73E-AED5-495F-BC34-9BF837ECD8B7}"/>
              </a:ext>
            </a:extLst>
          </p:cNvPr>
          <p:cNvSpPr/>
          <p:nvPr/>
        </p:nvSpPr>
        <p:spPr>
          <a:xfrm>
            <a:off x="4825040" y="5048398"/>
            <a:ext cx="1155940" cy="500332"/>
          </a:xfrm>
          <a:prstGeom prst="rect">
            <a:avLst/>
          </a:prstGeom>
          <a:solidFill>
            <a:srgbClr val="E05D5A"/>
          </a:solidFill>
          <a:ln>
            <a:solidFill>
              <a:srgbClr val="E0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F4A5F535-6EDF-4881-BA15-B8F2E0750C95}"/>
              </a:ext>
            </a:extLst>
          </p:cNvPr>
          <p:cNvSpPr txBox="1"/>
          <p:nvPr/>
        </p:nvSpPr>
        <p:spPr>
          <a:xfrm>
            <a:off x="4949407" y="5113898"/>
            <a:ext cx="907205" cy="369332"/>
          </a:xfrm>
          <a:prstGeom prst="rect">
            <a:avLst/>
          </a:prstGeom>
          <a:solidFill>
            <a:srgbClr val="E05D5A"/>
          </a:solidFill>
          <a:ln>
            <a:solidFill>
              <a:srgbClr val="E05D5A"/>
            </a:solidFill>
          </a:ln>
        </p:spPr>
        <p:txBody>
          <a:bodyPr wrap="square" rtlCol="0">
            <a:spAutoFit/>
          </a:bodyPr>
          <a:lstStyle/>
          <a:p>
            <a:r>
              <a:rPr lang="en-US" dirty="0"/>
              <a:t>Armory</a:t>
            </a:r>
          </a:p>
        </p:txBody>
      </p:sp>
      <p:cxnSp>
        <p:nvCxnSpPr>
          <p:cNvPr id="137" name="Straight Connector 136">
            <a:extLst>
              <a:ext uri="{FF2B5EF4-FFF2-40B4-BE49-F238E27FC236}">
                <a16:creationId xmlns:a16="http://schemas.microsoft.com/office/drawing/2014/main" id="{4C9F1BFC-08D8-4DCB-A223-D37498DAABEC}"/>
              </a:ext>
            </a:extLst>
          </p:cNvPr>
          <p:cNvCxnSpPr>
            <a:cxnSpLocks/>
            <a:stCxn id="13" idx="0"/>
            <a:endCxn id="131" idx="1"/>
          </p:cNvCxnSpPr>
          <p:nvPr/>
        </p:nvCxnSpPr>
        <p:spPr>
          <a:xfrm flipV="1">
            <a:off x="4618585" y="2711658"/>
            <a:ext cx="3138032" cy="43043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173E362-C4DE-4044-9B49-98B90F306554}"/>
              </a:ext>
            </a:extLst>
          </p:cNvPr>
          <p:cNvCxnSpPr>
            <a:cxnSpLocks/>
            <a:stCxn id="13" idx="2"/>
            <a:endCxn id="133" idx="0"/>
          </p:cNvCxnSpPr>
          <p:nvPr/>
        </p:nvCxnSpPr>
        <p:spPr>
          <a:xfrm flipH="1">
            <a:off x="3476753" y="3908322"/>
            <a:ext cx="1141832" cy="110691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EB8E66-9584-4386-9736-6359B828E722}"/>
              </a:ext>
            </a:extLst>
          </p:cNvPr>
          <p:cNvCxnSpPr>
            <a:cxnSpLocks/>
            <a:stCxn id="13" idx="2"/>
            <a:endCxn id="135" idx="0"/>
          </p:cNvCxnSpPr>
          <p:nvPr/>
        </p:nvCxnSpPr>
        <p:spPr>
          <a:xfrm>
            <a:off x="4618585" y="3908322"/>
            <a:ext cx="784425" cy="11400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D049CB1A-72F9-4545-BE38-96F604CD7516}"/>
              </a:ext>
            </a:extLst>
          </p:cNvPr>
          <p:cNvSpPr/>
          <p:nvPr/>
        </p:nvSpPr>
        <p:spPr>
          <a:xfrm>
            <a:off x="4526798" y="5967600"/>
            <a:ext cx="822385" cy="598762"/>
          </a:xfrm>
          <a:prstGeom prst="ellipse">
            <a:avLst/>
          </a:prstGeom>
          <a:solidFill>
            <a:srgbClr val="E05D5A"/>
          </a:solidFill>
          <a:ln>
            <a:solidFill>
              <a:srgbClr val="E0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6F76CB77-8D29-4AC6-9F72-26D23F6C1974}"/>
              </a:ext>
            </a:extLst>
          </p:cNvPr>
          <p:cNvSpPr txBox="1"/>
          <p:nvPr/>
        </p:nvSpPr>
        <p:spPr>
          <a:xfrm>
            <a:off x="4550732" y="6070711"/>
            <a:ext cx="866493" cy="369332"/>
          </a:xfrm>
          <a:prstGeom prst="rect">
            <a:avLst/>
          </a:prstGeom>
          <a:noFill/>
        </p:spPr>
        <p:txBody>
          <a:bodyPr wrap="square" rtlCol="0">
            <a:spAutoFit/>
          </a:bodyPr>
          <a:lstStyle/>
          <a:p>
            <a:r>
              <a:rPr lang="en-US" dirty="0" err="1"/>
              <a:t>ItemID</a:t>
            </a:r>
            <a:endParaRPr lang="en-US" dirty="0"/>
          </a:p>
        </p:txBody>
      </p:sp>
      <p:sp>
        <p:nvSpPr>
          <p:cNvPr id="150" name="Oval 149">
            <a:extLst>
              <a:ext uri="{FF2B5EF4-FFF2-40B4-BE49-F238E27FC236}">
                <a16:creationId xmlns:a16="http://schemas.microsoft.com/office/drawing/2014/main" id="{5FC7A250-639B-4BE9-B0C6-AA3A4F5F2735}"/>
              </a:ext>
            </a:extLst>
          </p:cNvPr>
          <p:cNvSpPr/>
          <p:nvPr/>
        </p:nvSpPr>
        <p:spPr>
          <a:xfrm>
            <a:off x="5838423" y="5967600"/>
            <a:ext cx="822385" cy="598762"/>
          </a:xfrm>
          <a:prstGeom prst="ellipse">
            <a:avLst/>
          </a:prstGeom>
          <a:solidFill>
            <a:srgbClr val="E05D5A"/>
          </a:solidFill>
          <a:ln>
            <a:solidFill>
              <a:srgbClr val="E0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extBox 150">
            <a:extLst>
              <a:ext uri="{FF2B5EF4-FFF2-40B4-BE49-F238E27FC236}">
                <a16:creationId xmlns:a16="http://schemas.microsoft.com/office/drawing/2014/main" id="{0B6822F0-6F87-42E0-B8EC-F122E694AB48}"/>
              </a:ext>
            </a:extLst>
          </p:cNvPr>
          <p:cNvSpPr txBox="1"/>
          <p:nvPr/>
        </p:nvSpPr>
        <p:spPr>
          <a:xfrm>
            <a:off x="5833764" y="6059716"/>
            <a:ext cx="889087" cy="369332"/>
          </a:xfrm>
          <a:prstGeom prst="rect">
            <a:avLst/>
          </a:prstGeom>
          <a:noFill/>
        </p:spPr>
        <p:txBody>
          <a:bodyPr wrap="square" rtlCol="0">
            <a:spAutoFit/>
          </a:bodyPr>
          <a:lstStyle/>
          <a:p>
            <a:r>
              <a:rPr lang="en-US" dirty="0"/>
              <a:t>Review</a:t>
            </a:r>
          </a:p>
        </p:txBody>
      </p:sp>
      <p:sp>
        <p:nvSpPr>
          <p:cNvPr id="152" name="Oval 151">
            <a:extLst>
              <a:ext uri="{FF2B5EF4-FFF2-40B4-BE49-F238E27FC236}">
                <a16:creationId xmlns:a16="http://schemas.microsoft.com/office/drawing/2014/main" id="{52F0E692-15A8-4B2B-B6FB-6A5012138A83}"/>
              </a:ext>
            </a:extLst>
          </p:cNvPr>
          <p:cNvSpPr/>
          <p:nvPr/>
        </p:nvSpPr>
        <p:spPr>
          <a:xfrm>
            <a:off x="6659666" y="5015238"/>
            <a:ext cx="822385" cy="598762"/>
          </a:xfrm>
          <a:prstGeom prst="ellipse">
            <a:avLst/>
          </a:prstGeom>
          <a:solidFill>
            <a:srgbClr val="E05D5A"/>
          </a:solidFill>
          <a:ln>
            <a:solidFill>
              <a:srgbClr val="E0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a:extLst>
              <a:ext uri="{FF2B5EF4-FFF2-40B4-BE49-F238E27FC236}">
                <a16:creationId xmlns:a16="http://schemas.microsoft.com/office/drawing/2014/main" id="{872A785B-8268-4EC6-9A3F-7FE61312A69D}"/>
              </a:ext>
            </a:extLst>
          </p:cNvPr>
          <p:cNvSpPr txBox="1"/>
          <p:nvPr/>
        </p:nvSpPr>
        <p:spPr>
          <a:xfrm>
            <a:off x="6718269" y="5107354"/>
            <a:ext cx="816020" cy="369332"/>
          </a:xfrm>
          <a:prstGeom prst="rect">
            <a:avLst/>
          </a:prstGeom>
          <a:noFill/>
        </p:spPr>
        <p:txBody>
          <a:bodyPr wrap="square" rtlCol="0">
            <a:spAutoFit/>
          </a:bodyPr>
          <a:lstStyle/>
          <a:p>
            <a:r>
              <a:rPr lang="en-US" dirty="0"/>
              <a:t>Name</a:t>
            </a:r>
          </a:p>
        </p:txBody>
      </p:sp>
      <p:cxnSp>
        <p:nvCxnSpPr>
          <p:cNvPr id="154" name="Straight Connector 153">
            <a:extLst>
              <a:ext uri="{FF2B5EF4-FFF2-40B4-BE49-F238E27FC236}">
                <a16:creationId xmlns:a16="http://schemas.microsoft.com/office/drawing/2014/main" id="{EB9B52EE-2C9A-44AE-BFF7-EB0CDBD65AE4}"/>
              </a:ext>
            </a:extLst>
          </p:cNvPr>
          <p:cNvCxnSpPr>
            <a:cxnSpLocks/>
            <a:stCxn id="148" idx="0"/>
            <a:endCxn id="135" idx="2"/>
          </p:cNvCxnSpPr>
          <p:nvPr/>
        </p:nvCxnSpPr>
        <p:spPr>
          <a:xfrm flipV="1">
            <a:off x="4937991" y="5548730"/>
            <a:ext cx="465019" cy="418870"/>
          </a:xfrm>
          <a:prstGeom prst="line">
            <a:avLst/>
          </a:prstGeom>
          <a:ln>
            <a:solidFill>
              <a:srgbClr val="E05D5A"/>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199FB05-F915-4EB9-8391-BD14EB1EE859}"/>
              </a:ext>
            </a:extLst>
          </p:cNvPr>
          <p:cNvCxnSpPr>
            <a:cxnSpLocks/>
            <a:stCxn id="150" idx="0"/>
            <a:endCxn id="135" idx="2"/>
          </p:cNvCxnSpPr>
          <p:nvPr/>
        </p:nvCxnSpPr>
        <p:spPr>
          <a:xfrm flipH="1" flipV="1">
            <a:off x="5403010" y="5548730"/>
            <a:ext cx="846606" cy="418870"/>
          </a:xfrm>
          <a:prstGeom prst="line">
            <a:avLst/>
          </a:prstGeom>
          <a:ln>
            <a:solidFill>
              <a:srgbClr val="E05D5A"/>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78CE491-4C5C-4786-A70E-8F2DB6EB1F65}"/>
              </a:ext>
            </a:extLst>
          </p:cNvPr>
          <p:cNvCxnSpPr>
            <a:cxnSpLocks/>
            <a:stCxn id="152" idx="2"/>
            <a:endCxn id="135" idx="3"/>
          </p:cNvCxnSpPr>
          <p:nvPr/>
        </p:nvCxnSpPr>
        <p:spPr>
          <a:xfrm flipH="1" flipV="1">
            <a:off x="5980980" y="5298564"/>
            <a:ext cx="678686" cy="16055"/>
          </a:xfrm>
          <a:prstGeom prst="line">
            <a:avLst/>
          </a:prstGeom>
          <a:ln>
            <a:solidFill>
              <a:srgbClr val="E05D5A"/>
            </a:solidFill>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F78DD76B-5ACF-497E-BEF3-30CFDEFE69C6}"/>
              </a:ext>
            </a:extLst>
          </p:cNvPr>
          <p:cNvSpPr/>
          <p:nvPr/>
        </p:nvSpPr>
        <p:spPr>
          <a:xfrm>
            <a:off x="2274170" y="5771330"/>
            <a:ext cx="822385" cy="598762"/>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TextBox 164">
            <a:extLst>
              <a:ext uri="{FF2B5EF4-FFF2-40B4-BE49-F238E27FC236}">
                <a16:creationId xmlns:a16="http://schemas.microsoft.com/office/drawing/2014/main" id="{36BBC5BF-5760-465B-8177-677D64B8A4D0}"/>
              </a:ext>
            </a:extLst>
          </p:cNvPr>
          <p:cNvSpPr txBox="1"/>
          <p:nvPr/>
        </p:nvSpPr>
        <p:spPr>
          <a:xfrm>
            <a:off x="2298105" y="5874441"/>
            <a:ext cx="696368" cy="369332"/>
          </a:xfrm>
          <a:prstGeom prst="rect">
            <a:avLst/>
          </a:prstGeom>
          <a:noFill/>
        </p:spPr>
        <p:txBody>
          <a:bodyPr wrap="square" rtlCol="0">
            <a:spAutoFit/>
          </a:bodyPr>
          <a:lstStyle/>
          <a:p>
            <a:r>
              <a:rPr lang="en-US" dirty="0" err="1"/>
              <a:t>TipID</a:t>
            </a:r>
            <a:endParaRPr lang="en-US" dirty="0"/>
          </a:p>
        </p:txBody>
      </p:sp>
      <p:sp>
        <p:nvSpPr>
          <p:cNvPr id="166" name="Oval 165">
            <a:extLst>
              <a:ext uri="{FF2B5EF4-FFF2-40B4-BE49-F238E27FC236}">
                <a16:creationId xmlns:a16="http://schemas.microsoft.com/office/drawing/2014/main" id="{7E3978F4-C302-41AE-9A6D-ABB611DCE4B2}"/>
              </a:ext>
            </a:extLst>
          </p:cNvPr>
          <p:cNvSpPr/>
          <p:nvPr/>
        </p:nvSpPr>
        <p:spPr>
          <a:xfrm>
            <a:off x="3307149" y="5791343"/>
            <a:ext cx="822385" cy="598762"/>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TextBox 166">
            <a:extLst>
              <a:ext uri="{FF2B5EF4-FFF2-40B4-BE49-F238E27FC236}">
                <a16:creationId xmlns:a16="http://schemas.microsoft.com/office/drawing/2014/main" id="{C86A5E21-B7F7-4A20-B224-1981C94AD9AE}"/>
              </a:ext>
            </a:extLst>
          </p:cNvPr>
          <p:cNvSpPr txBox="1"/>
          <p:nvPr/>
        </p:nvSpPr>
        <p:spPr>
          <a:xfrm>
            <a:off x="3405664" y="5894454"/>
            <a:ext cx="631894" cy="369332"/>
          </a:xfrm>
          <a:prstGeom prst="rect">
            <a:avLst/>
          </a:prstGeom>
          <a:noFill/>
        </p:spPr>
        <p:txBody>
          <a:bodyPr wrap="square" rtlCol="0">
            <a:spAutoFit/>
          </a:bodyPr>
          <a:lstStyle/>
          <a:p>
            <a:r>
              <a:rPr lang="en-US" dirty="0"/>
              <a:t>Tips</a:t>
            </a:r>
          </a:p>
        </p:txBody>
      </p:sp>
      <p:cxnSp>
        <p:nvCxnSpPr>
          <p:cNvPr id="170" name="Straight Connector 169">
            <a:extLst>
              <a:ext uri="{FF2B5EF4-FFF2-40B4-BE49-F238E27FC236}">
                <a16:creationId xmlns:a16="http://schemas.microsoft.com/office/drawing/2014/main" id="{433F4174-8833-4C67-B566-63F9A7D79693}"/>
              </a:ext>
            </a:extLst>
          </p:cNvPr>
          <p:cNvCxnSpPr>
            <a:cxnSpLocks/>
            <a:stCxn id="164" idx="7"/>
            <a:endCxn id="133" idx="2"/>
          </p:cNvCxnSpPr>
          <p:nvPr/>
        </p:nvCxnSpPr>
        <p:spPr>
          <a:xfrm flipV="1">
            <a:off x="2976120" y="5515570"/>
            <a:ext cx="500633" cy="34344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BBAEB96-2C82-4AFF-9236-07BC58E2A174}"/>
              </a:ext>
            </a:extLst>
          </p:cNvPr>
          <p:cNvCxnSpPr>
            <a:cxnSpLocks/>
            <a:stCxn id="166" idx="0"/>
            <a:endCxn id="133" idx="2"/>
          </p:cNvCxnSpPr>
          <p:nvPr/>
        </p:nvCxnSpPr>
        <p:spPr>
          <a:xfrm flipH="1" flipV="1">
            <a:off x="3476753" y="5515570"/>
            <a:ext cx="241589" cy="275773"/>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FB7705-AA0A-44F8-9CDA-52652A43F55A}"/>
              </a:ext>
            </a:extLst>
          </p:cNvPr>
          <p:cNvCxnSpPr>
            <a:cxnSpLocks/>
            <a:stCxn id="178" idx="2"/>
            <a:endCxn id="131" idx="3"/>
          </p:cNvCxnSpPr>
          <p:nvPr/>
        </p:nvCxnSpPr>
        <p:spPr>
          <a:xfrm flipH="1">
            <a:off x="8912557" y="2141483"/>
            <a:ext cx="665418" cy="57017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D0DC4AB8-A863-4982-86B3-74C194819875}"/>
              </a:ext>
            </a:extLst>
          </p:cNvPr>
          <p:cNvSpPr/>
          <p:nvPr/>
        </p:nvSpPr>
        <p:spPr>
          <a:xfrm>
            <a:off x="9577975" y="1842102"/>
            <a:ext cx="1155940" cy="5987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TextBox 178">
            <a:extLst>
              <a:ext uri="{FF2B5EF4-FFF2-40B4-BE49-F238E27FC236}">
                <a16:creationId xmlns:a16="http://schemas.microsoft.com/office/drawing/2014/main" id="{850E3BDD-E8B1-4F03-8D5C-C7D8C2C7F5BE}"/>
              </a:ext>
            </a:extLst>
          </p:cNvPr>
          <p:cNvSpPr txBox="1"/>
          <p:nvPr/>
        </p:nvSpPr>
        <p:spPr>
          <a:xfrm>
            <a:off x="9636578" y="1934218"/>
            <a:ext cx="1059882" cy="369332"/>
          </a:xfrm>
          <a:prstGeom prst="rect">
            <a:avLst/>
          </a:prstGeom>
          <a:noFill/>
        </p:spPr>
        <p:txBody>
          <a:bodyPr wrap="square" rtlCol="0">
            <a:spAutoFit/>
          </a:bodyPr>
          <a:lstStyle/>
          <a:p>
            <a:r>
              <a:rPr lang="en-US" dirty="0" err="1"/>
              <a:t>RecipeID</a:t>
            </a:r>
            <a:endParaRPr lang="en-US" dirty="0"/>
          </a:p>
        </p:txBody>
      </p:sp>
      <p:sp>
        <p:nvSpPr>
          <p:cNvPr id="181" name="Oval 180">
            <a:extLst>
              <a:ext uri="{FF2B5EF4-FFF2-40B4-BE49-F238E27FC236}">
                <a16:creationId xmlns:a16="http://schemas.microsoft.com/office/drawing/2014/main" id="{E4D578A7-5260-4EB4-A6A3-0C492283023B}"/>
              </a:ext>
            </a:extLst>
          </p:cNvPr>
          <p:cNvSpPr/>
          <p:nvPr/>
        </p:nvSpPr>
        <p:spPr>
          <a:xfrm>
            <a:off x="9253178" y="2760791"/>
            <a:ext cx="1394015" cy="5987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TextBox 181">
            <a:extLst>
              <a:ext uri="{FF2B5EF4-FFF2-40B4-BE49-F238E27FC236}">
                <a16:creationId xmlns:a16="http://schemas.microsoft.com/office/drawing/2014/main" id="{2A5FA77C-8D85-46B7-A975-5A0434F53C9F}"/>
              </a:ext>
            </a:extLst>
          </p:cNvPr>
          <p:cNvSpPr txBox="1"/>
          <p:nvPr/>
        </p:nvSpPr>
        <p:spPr>
          <a:xfrm>
            <a:off x="9311782" y="2852907"/>
            <a:ext cx="1295156" cy="369332"/>
          </a:xfrm>
          <a:prstGeom prst="rect">
            <a:avLst/>
          </a:prstGeom>
          <a:noFill/>
        </p:spPr>
        <p:txBody>
          <a:bodyPr wrap="square" rtlCol="0">
            <a:spAutoFit/>
          </a:bodyPr>
          <a:lstStyle/>
          <a:p>
            <a:r>
              <a:rPr lang="en-US" dirty="0" err="1"/>
              <a:t>AnimalType</a:t>
            </a:r>
            <a:endParaRPr lang="en-US" dirty="0"/>
          </a:p>
        </p:txBody>
      </p:sp>
      <p:sp>
        <p:nvSpPr>
          <p:cNvPr id="183" name="Oval 182">
            <a:extLst>
              <a:ext uri="{FF2B5EF4-FFF2-40B4-BE49-F238E27FC236}">
                <a16:creationId xmlns:a16="http://schemas.microsoft.com/office/drawing/2014/main" id="{CB5B370D-7EE2-44D0-A4E7-46BDC04E9920}"/>
              </a:ext>
            </a:extLst>
          </p:cNvPr>
          <p:cNvSpPr/>
          <p:nvPr/>
        </p:nvSpPr>
        <p:spPr>
          <a:xfrm>
            <a:off x="10958887" y="2744663"/>
            <a:ext cx="1155940" cy="5987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TextBox 183">
            <a:extLst>
              <a:ext uri="{FF2B5EF4-FFF2-40B4-BE49-F238E27FC236}">
                <a16:creationId xmlns:a16="http://schemas.microsoft.com/office/drawing/2014/main" id="{B63055EA-A02A-4F86-AD43-146CCEBE8829}"/>
              </a:ext>
            </a:extLst>
          </p:cNvPr>
          <p:cNvSpPr txBox="1"/>
          <p:nvPr/>
        </p:nvSpPr>
        <p:spPr>
          <a:xfrm>
            <a:off x="11097583" y="2836779"/>
            <a:ext cx="955297" cy="369332"/>
          </a:xfrm>
          <a:prstGeom prst="rect">
            <a:avLst/>
          </a:prstGeom>
          <a:noFill/>
        </p:spPr>
        <p:txBody>
          <a:bodyPr wrap="square" rtlCol="0">
            <a:spAutoFit/>
          </a:bodyPr>
          <a:lstStyle/>
          <a:p>
            <a:r>
              <a:rPr lang="en-US" dirty="0"/>
              <a:t>Animal</a:t>
            </a:r>
          </a:p>
        </p:txBody>
      </p:sp>
      <p:sp>
        <p:nvSpPr>
          <p:cNvPr id="185" name="Oval 184">
            <a:extLst>
              <a:ext uri="{FF2B5EF4-FFF2-40B4-BE49-F238E27FC236}">
                <a16:creationId xmlns:a16="http://schemas.microsoft.com/office/drawing/2014/main" id="{906076F7-8ABC-40B6-98E1-D6842E72F5E9}"/>
              </a:ext>
            </a:extLst>
          </p:cNvPr>
          <p:cNvSpPr/>
          <p:nvPr/>
        </p:nvSpPr>
        <p:spPr>
          <a:xfrm>
            <a:off x="8301030" y="3554718"/>
            <a:ext cx="1155940" cy="5987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TextBox 185">
            <a:extLst>
              <a:ext uri="{FF2B5EF4-FFF2-40B4-BE49-F238E27FC236}">
                <a16:creationId xmlns:a16="http://schemas.microsoft.com/office/drawing/2014/main" id="{143093C1-EE6D-4AF7-8433-D804C784DB93}"/>
              </a:ext>
            </a:extLst>
          </p:cNvPr>
          <p:cNvSpPr txBox="1"/>
          <p:nvPr/>
        </p:nvSpPr>
        <p:spPr>
          <a:xfrm>
            <a:off x="8461392" y="3646834"/>
            <a:ext cx="835215" cy="369332"/>
          </a:xfrm>
          <a:prstGeom prst="rect">
            <a:avLst/>
          </a:prstGeom>
          <a:noFill/>
        </p:spPr>
        <p:txBody>
          <a:bodyPr wrap="square" rtlCol="0">
            <a:spAutoFit/>
          </a:bodyPr>
          <a:lstStyle/>
          <a:p>
            <a:r>
              <a:rPr lang="en-US" dirty="0"/>
              <a:t>Vegan</a:t>
            </a:r>
          </a:p>
        </p:txBody>
      </p:sp>
      <p:cxnSp>
        <p:nvCxnSpPr>
          <p:cNvPr id="191" name="Straight Connector 190">
            <a:extLst>
              <a:ext uri="{FF2B5EF4-FFF2-40B4-BE49-F238E27FC236}">
                <a16:creationId xmlns:a16="http://schemas.microsoft.com/office/drawing/2014/main" id="{63D4B5A5-FE9A-4E18-AD4A-CD1746FE5C56}"/>
              </a:ext>
            </a:extLst>
          </p:cNvPr>
          <p:cNvCxnSpPr>
            <a:cxnSpLocks/>
            <a:stCxn id="181" idx="2"/>
            <a:endCxn id="131" idx="3"/>
          </p:cNvCxnSpPr>
          <p:nvPr/>
        </p:nvCxnSpPr>
        <p:spPr>
          <a:xfrm flipH="1" flipV="1">
            <a:off x="8912557" y="2711658"/>
            <a:ext cx="340621" cy="34851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CC0EA831-7CD9-451E-9E4A-FDAEC582DEB4}"/>
              </a:ext>
            </a:extLst>
          </p:cNvPr>
          <p:cNvCxnSpPr>
            <a:cxnSpLocks/>
            <a:stCxn id="183" idx="2"/>
            <a:endCxn id="181" idx="6"/>
          </p:cNvCxnSpPr>
          <p:nvPr/>
        </p:nvCxnSpPr>
        <p:spPr>
          <a:xfrm flipH="1">
            <a:off x="10647193" y="3044044"/>
            <a:ext cx="311694" cy="1612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CFF9285-63CF-4F3D-9F45-69B7A071EBDE}"/>
              </a:ext>
            </a:extLst>
          </p:cNvPr>
          <p:cNvCxnSpPr>
            <a:cxnSpLocks/>
            <a:stCxn id="185" idx="0"/>
            <a:endCxn id="131" idx="2"/>
          </p:cNvCxnSpPr>
          <p:nvPr/>
        </p:nvCxnSpPr>
        <p:spPr>
          <a:xfrm flipH="1" flipV="1">
            <a:off x="8334587" y="2961824"/>
            <a:ext cx="544413" cy="59289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861994D7-160A-4C9D-AD1A-E11D99DBE3A4}"/>
              </a:ext>
            </a:extLst>
          </p:cNvPr>
          <p:cNvSpPr/>
          <p:nvPr/>
        </p:nvSpPr>
        <p:spPr>
          <a:xfrm>
            <a:off x="3054846" y="2058477"/>
            <a:ext cx="1102583" cy="598762"/>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6C78A815-E0FD-4880-8905-423909B3386B}"/>
              </a:ext>
            </a:extLst>
          </p:cNvPr>
          <p:cNvSpPr txBox="1"/>
          <p:nvPr/>
        </p:nvSpPr>
        <p:spPr>
          <a:xfrm>
            <a:off x="3222273" y="2159937"/>
            <a:ext cx="781837" cy="369332"/>
          </a:xfrm>
          <a:prstGeom prst="rect">
            <a:avLst/>
          </a:prstGeom>
          <a:noFill/>
        </p:spPr>
        <p:txBody>
          <a:bodyPr wrap="square" rtlCol="0">
            <a:spAutoFit/>
          </a:bodyPr>
          <a:lstStyle/>
          <a:p>
            <a:r>
              <a:rPr lang="en-US" dirty="0"/>
              <a:t>Video</a:t>
            </a:r>
          </a:p>
        </p:txBody>
      </p:sp>
      <p:cxnSp>
        <p:nvCxnSpPr>
          <p:cNvPr id="210" name="Straight Connector 209">
            <a:extLst>
              <a:ext uri="{FF2B5EF4-FFF2-40B4-BE49-F238E27FC236}">
                <a16:creationId xmlns:a16="http://schemas.microsoft.com/office/drawing/2014/main" id="{8F463620-BFD6-4128-B76B-657636AB4BDC}"/>
              </a:ext>
            </a:extLst>
          </p:cNvPr>
          <p:cNvCxnSpPr>
            <a:cxnSpLocks/>
            <a:stCxn id="85" idx="2"/>
            <a:endCxn id="207" idx="0"/>
          </p:cNvCxnSpPr>
          <p:nvPr/>
        </p:nvCxnSpPr>
        <p:spPr>
          <a:xfrm flipH="1">
            <a:off x="3606138" y="1977818"/>
            <a:ext cx="684596" cy="80659"/>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19F372CA-AAA4-4DD7-8A97-2527CC1A70AD}"/>
              </a:ext>
            </a:extLst>
          </p:cNvPr>
          <p:cNvSpPr/>
          <p:nvPr/>
        </p:nvSpPr>
        <p:spPr>
          <a:xfrm>
            <a:off x="8496540" y="1376811"/>
            <a:ext cx="1102583" cy="598762"/>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EDDB0CC6-1304-4BCB-9D78-EFC8ACEFDDE9}"/>
              </a:ext>
            </a:extLst>
          </p:cNvPr>
          <p:cNvSpPr txBox="1"/>
          <p:nvPr/>
        </p:nvSpPr>
        <p:spPr>
          <a:xfrm>
            <a:off x="8603191" y="1472770"/>
            <a:ext cx="781837" cy="369332"/>
          </a:xfrm>
          <a:prstGeom prst="rect">
            <a:avLst/>
          </a:prstGeom>
          <a:noFill/>
        </p:spPr>
        <p:txBody>
          <a:bodyPr wrap="square" rtlCol="0">
            <a:spAutoFit/>
          </a:bodyPr>
          <a:lstStyle/>
          <a:p>
            <a:r>
              <a:rPr lang="en-US" dirty="0"/>
              <a:t>Photo</a:t>
            </a:r>
          </a:p>
        </p:txBody>
      </p:sp>
      <p:cxnSp>
        <p:nvCxnSpPr>
          <p:cNvPr id="231" name="Straight Connector 230">
            <a:extLst>
              <a:ext uri="{FF2B5EF4-FFF2-40B4-BE49-F238E27FC236}">
                <a16:creationId xmlns:a16="http://schemas.microsoft.com/office/drawing/2014/main" id="{6752BE52-CD79-4954-8BA4-0AF6191AE4B1}"/>
              </a:ext>
            </a:extLst>
          </p:cNvPr>
          <p:cNvCxnSpPr>
            <a:cxnSpLocks/>
            <a:stCxn id="78" idx="6"/>
            <a:endCxn id="228" idx="3"/>
          </p:cNvCxnSpPr>
          <p:nvPr/>
        </p:nvCxnSpPr>
        <p:spPr>
          <a:xfrm flipV="1">
            <a:off x="8334587" y="1887886"/>
            <a:ext cx="323423" cy="117508"/>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42" name="Picture 241">
            <a:extLst>
              <a:ext uri="{FF2B5EF4-FFF2-40B4-BE49-F238E27FC236}">
                <a16:creationId xmlns:a16="http://schemas.microsoft.com/office/drawing/2014/main" id="{EFB44A80-2B36-42F1-9C79-42E62D77DD3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01031" y="4342364"/>
            <a:ext cx="3890970" cy="2516152"/>
          </a:xfrm>
          <a:prstGeom prst="rect">
            <a:avLst/>
          </a:prstGeom>
        </p:spPr>
      </p:pic>
    </p:spTree>
    <p:extLst>
      <p:ext uri="{BB962C8B-B14F-4D97-AF65-F5344CB8AC3E}">
        <p14:creationId xmlns:p14="http://schemas.microsoft.com/office/powerpoint/2010/main" val="3649123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FFC8E9E-45B0-49CC-AFE3-8B1F532054E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621" y="0"/>
            <a:ext cx="5498032" cy="6858000"/>
          </a:xfrm>
        </p:spPr>
      </p:pic>
      <p:sp>
        <p:nvSpPr>
          <p:cNvPr id="2" name="Title 1">
            <a:extLst>
              <a:ext uri="{FF2B5EF4-FFF2-40B4-BE49-F238E27FC236}">
                <a16:creationId xmlns:a16="http://schemas.microsoft.com/office/drawing/2014/main" id="{38ECD6F7-B7D5-422E-8709-F8BAE45C4B19}"/>
              </a:ext>
            </a:extLst>
          </p:cNvPr>
          <p:cNvSpPr>
            <a:spLocks noGrp="1"/>
          </p:cNvSpPr>
          <p:nvPr>
            <p:ph type="title"/>
          </p:nvPr>
        </p:nvSpPr>
        <p:spPr>
          <a:xfrm>
            <a:off x="683643" y="1727439"/>
            <a:ext cx="3855720" cy="3403121"/>
          </a:xfrm>
        </p:spPr>
        <p:txBody>
          <a:bodyPr/>
          <a:lstStyle/>
          <a:p>
            <a:r>
              <a:rPr lang="en-US" dirty="0">
                <a:solidFill>
                  <a:schemeClr val="bg1"/>
                </a:solidFill>
              </a:rPr>
              <a:t>Composite Structure Diagram: Collaboration Use Diagram</a:t>
            </a:r>
          </a:p>
        </p:txBody>
      </p:sp>
      <p:sp>
        <p:nvSpPr>
          <p:cNvPr id="8" name="Oval 7">
            <a:extLst>
              <a:ext uri="{FF2B5EF4-FFF2-40B4-BE49-F238E27FC236}">
                <a16:creationId xmlns:a16="http://schemas.microsoft.com/office/drawing/2014/main" id="{A5D029F2-71BD-456E-B7D2-88A60A9698AF}"/>
              </a:ext>
            </a:extLst>
          </p:cNvPr>
          <p:cNvSpPr/>
          <p:nvPr/>
        </p:nvSpPr>
        <p:spPr>
          <a:xfrm>
            <a:off x="5649233" y="1345063"/>
            <a:ext cx="6537145" cy="3879669"/>
          </a:xfrm>
          <a:prstGeom prst="ellipse">
            <a:avLst/>
          </a:prstGeom>
          <a:solidFill>
            <a:schemeClr val="accent2">
              <a:lumMod val="7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469AC4F6-CF81-4088-8B59-B10B577BB657}"/>
              </a:ext>
            </a:extLst>
          </p:cNvPr>
          <p:cNvCxnSpPr>
            <a:cxnSpLocks/>
          </p:cNvCxnSpPr>
          <p:nvPr/>
        </p:nvCxnSpPr>
        <p:spPr>
          <a:xfrm>
            <a:off x="5802702" y="2703598"/>
            <a:ext cx="6203700" cy="0"/>
          </a:xfrm>
          <a:prstGeom prst="line">
            <a:avLst/>
          </a:prstGeom>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3A82EA5-1ADC-4028-9272-04ACADDD2121}"/>
              </a:ext>
            </a:extLst>
          </p:cNvPr>
          <p:cNvSpPr txBox="1"/>
          <p:nvPr/>
        </p:nvSpPr>
        <p:spPr>
          <a:xfrm>
            <a:off x="8219754" y="1802079"/>
            <a:ext cx="1293911" cy="769441"/>
          </a:xfrm>
          <a:prstGeom prst="rect">
            <a:avLst/>
          </a:prstGeom>
          <a:noFill/>
        </p:spPr>
        <p:txBody>
          <a:bodyPr wrap="square" rtlCol="0">
            <a:spAutoFit/>
          </a:bodyPr>
          <a:lstStyle/>
          <a:p>
            <a:r>
              <a:rPr lang="en-US" sz="4400" dirty="0"/>
              <a:t>Visit</a:t>
            </a:r>
          </a:p>
        </p:txBody>
      </p:sp>
      <p:sp>
        <p:nvSpPr>
          <p:cNvPr id="11" name="Rectangle 10">
            <a:extLst>
              <a:ext uri="{FF2B5EF4-FFF2-40B4-BE49-F238E27FC236}">
                <a16:creationId xmlns:a16="http://schemas.microsoft.com/office/drawing/2014/main" id="{A85B91F7-A367-489D-809C-BE1758C203CA}"/>
              </a:ext>
            </a:extLst>
          </p:cNvPr>
          <p:cNvSpPr/>
          <p:nvPr/>
        </p:nvSpPr>
        <p:spPr>
          <a:xfrm>
            <a:off x="6697203" y="3089422"/>
            <a:ext cx="1469395" cy="114688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854F15-7372-4BEA-9FFB-2AA0262D163D}"/>
              </a:ext>
            </a:extLst>
          </p:cNvPr>
          <p:cNvSpPr txBox="1"/>
          <p:nvPr/>
        </p:nvSpPr>
        <p:spPr>
          <a:xfrm>
            <a:off x="6814084" y="3089422"/>
            <a:ext cx="1352514" cy="1077218"/>
          </a:xfrm>
          <a:prstGeom prst="rect">
            <a:avLst/>
          </a:prstGeom>
          <a:noFill/>
        </p:spPr>
        <p:txBody>
          <a:bodyPr wrap="square" rtlCol="0">
            <a:spAutoFit/>
          </a:bodyPr>
          <a:lstStyle/>
          <a:p>
            <a:r>
              <a:rPr lang="en-US" sz="3200" dirty="0"/>
              <a:t>User: User1</a:t>
            </a:r>
          </a:p>
        </p:txBody>
      </p:sp>
      <p:sp>
        <p:nvSpPr>
          <p:cNvPr id="13" name="Rectangle 12">
            <a:extLst>
              <a:ext uri="{FF2B5EF4-FFF2-40B4-BE49-F238E27FC236}">
                <a16:creationId xmlns:a16="http://schemas.microsoft.com/office/drawing/2014/main" id="{51B30EB9-9544-4358-93C7-3560D179D050}"/>
              </a:ext>
            </a:extLst>
          </p:cNvPr>
          <p:cNvSpPr/>
          <p:nvPr/>
        </p:nvSpPr>
        <p:spPr>
          <a:xfrm>
            <a:off x="9452087" y="3054588"/>
            <a:ext cx="1883021" cy="114688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A7047D-76FC-4237-B29F-5CFEB5EC393C}"/>
              </a:ext>
            </a:extLst>
          </p:cNvPr>
          <p:cNvSpPr txBox="1"/>
          <p:nvPr/>
        </p:nvSpPr>
        <p:spPr>
          <a:xfrm>
            <a:off x="9624993" y="3054588"/>
            <a:ext cx="1710115" cy="1077218"/>
          </a:xfrm>
          <a:prstGeom prst="rect">
            <a:avLst/>
          </a:prstGeom>
          <a:noFill/>
        </p:spPr>
        <p:txBody>
          <a:bodyPr wrap="square" rtlCol="0">
            <a:spAutoFit/>
          </a:bodyPr>
          <a:lstStyle/>
          <a:p>
            <a:r>
              <a:rPr lang="en-US" sz="3200" dirty="0"/>
              <a:t>Content: Media</a:t>
            </a:r>
          </a:p>
        </p:txBody>
      </p:sp>
      <p:cxnSp>
        <p:nvCxnSpPr>
          <p:cNvPr id="15" name="Straight Connector 14">
            <a:extLst>
              <a:ext uri="{FF2B5EF4-FFF2-40B4-BE49-F238E27FC236}">
                <a16:creationId xmlns:a16="http://schemas.microsoft.com/office/drawing/2014/main" id="{F046E156-AC66-4E1A-9B2D-CEE1D156DFD0}"/>
              </a:ext>
            </a:extLst>
          </p:cNvPr>
          <p:cNvCxnSpPr>
            <a:cxnSpLocks/>
            <a:stCxn id="12" idx="3"/>
            <a:endCxn id="13" idx="1"/>
          </p:cNvCxnSpPr>
          <p:nvPr/>
        </p:nvCxnSpPr>
        <p:spPr>
          <a:xfrm>
            <a:off x="8166598" y="3628031"/>
            <a:ext cx="1285489"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20854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E4FE-5723-402B-B0CB-432B7B4E416E}"/>
              </a:ext>
            </a:extLst>
          </p:cNvPr>
          <p:cNvSpPr>
            <a:spLocks noGrp="1"/>
          </p:cNvSpPr>
          <p:nvPr>
            <p:ph type="title"/>
          </p:nvPr>
        </p:nvSpPr>
        <p:spPr/>
        <p:txBody>
          <a:bodyPr/>
          <a:lstStyle/>
          <a:p>
            <a:r>
              <a:rPr lang="en-US" dirty="0"/>
              <a:t>Communication Diagram: Subscribe Scenario</a:t>
            </a:r>
          </a:p>
        </p:txBody>
      </p:sp>
      <p:pic>
        <p:nvPicPr>
          <p:cNvPr id="4" name="Picture 3">
            <a:extLst>
              <a:ext uri="{FF2B5EF4-FFF2-40B4-BE49-F238E27FC236}">
                <a16:creationId xmlns:a16="http://schemas.microsoft.com/office/drawing/2014/main" id="{EDE8185C-DC59-4706-8E4E-1BC412A0FC2F}"/>
              </a:ext>
            </a:extLst>
          </p:cNvPr>
          <p:cNvPicPr>
            <a:picLocks noChangeAspect="1"/>
          </p:cNvPicPr>
          <p:nvPr/>
        </p:nvPicPr>
        <p:blipFill>
          <a:blip r:embed="rId2"/>
          <a:stretch>
            <a:fillRect/>
          </a:stretch>
        </p:blipFill>
        <p:spPr>
          <a:xfrm>
            <a:off x="3988771" y="2171700"/>
            <a:ext cx="7156558" cy="4461397"/>
          </a:xfrm>
          <a:prstGeom prst="rect">
            <a:avLst/>
          </a:prstGeom>
        </p:spPr>
      </p:pic>
    </p:spTree>
    <p:extLst>
      <p:ext uri="{BB962C8B-B14F-4D97-AF65-F5344CB8AC3E}">
        <p14:creationId xmlns:p14="http://schemas.microsoft.com/office/powerpoint/2010/main" val="28445444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A442BD-83B0-4DB1-B55C-CCF3E345E4CC}">
  <ds:schemaRefs>
    <ds:schemaRef ds:uri="16c05727-aa75-4e4a-9b5f-8a80a1165891"/>
    <ds:schemaRef ds:uri="http://www.w3.org/XML/1998/namespace"/>
    <ds:schemaRef ds:uri="http://schemas.microsoft.com/office/2006/documentManagement/types"/>
    <ds:schemaRef ds:uri="http://purl.org/dc/terms/"/>
    <ds:schemaRef ds:uri="71af3243-3dd4-4a8d-8c0d-dd76da1f02a5"/>
    <ds:schemaRef ds:uri="http://purl.org/dc/dcmitype/"/>
    <ds:schemaRef ds:uri="http://schemas.openxmlformats.org/package/2006/metadata/core-properties"/>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3C70632E-1EF2-4913-B664-271525CD0682}">
  <ds:schemaRefs>
    <ds:schemaRef ds:uri="http://schemas.microsoft.com/sharepoint/v3/contenttype/forms"/>
  </ds:schemaRefs>
</ds:datastoreItem>
</file>

<file path=customXml/itemProps3.xml><?xml version="1.0" encoding="utf-8"?>
<ds:datastoreItem xmlns:ds="http://schemas.openxmlformats.org/officeDocument/2006/customXml" ds:itemID="{5A9353CA-EF3F-4D96-8F9E-BA3DF3D2F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Crop design</Template>
  <TotalTime>0</TotalTime>
  <Words>461</Words>
  <Application>Microsoft Office PowerPoint</Application>
  <PresentationFormat>Widescreen</PresentationFormat>
  <Paragraphs>75</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Franklin Gothic Book</vt:lpstr>
      <vt:lpstr>Crop</vt:lpstr>
      <vt:lpstr>Feast on beast</vt:lpstr>
      <vt:lpstr>Goals of Feast On Beast:</vt:lpstr>
      <vt:lpstr>Volume of Hunting per Season  </vt:lpstr>
      <vt:lpstr>What is Feast On Beast</vt:lpstr>
      <vt:lpstr>Optional information </vt:lpstr>
      <vt:lpstr>Diagrams and code</vt:lpstr>
      <vt:lpstr>Entity Relationship Diagram</vt:lpstr>
      <vt:lpstr>Composite Structure Diagram: Collaboration Use Diagram</vt:lpstr>
      <vt:lpstr>Communication Diagram: Subscribe Scenario</vt:lpstr>
      <vt:lpstr>Physical Database Script</vt:lpstr>
      <vt:lpstr>Data Model Class</vt:lpstr>
      <vt:lpstr>User Story &amp; Use Case</vt:lpstr>
      <vt:lpstr>User Story</vt:lpstr>
      <vt:lpstr>Use Case</vt:lpstr>
      <vt:lpstr>Draft User Interface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2019-04-04T20:06:06Z</dcterms:created>
  <dcterms:modified xsi:type="dcterms:W3CDTF">2019-04-05T16:24:22Z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